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9" r:id="rId4"/>
    <p:sldId id="261" r:id="rId5"/>
    <p:sldId id="268" r:id="rId6"/>
    <p:sldId id="260" r:id="rId7"/>
    <p:sldId id="267" r:id="rId8"/>
    <p:sldId id="263" r:id="rId9"/>
    <p:sldId id="262" r:id="rId10"/>
    <p:sldId id="265" r:id="rId11"/>
    <p:sldId id="266" r:id="rId12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5420625-16B6-4360-9A85-D68EBFBDC0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65D9413C-CE6D-40A0-A928-1585DE47DE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564FBD8F-538D-4454-80B5-AFC3BDD8B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5482F-B292-4FC2-9CB2-3F16841C48E3}" type="datetimeFigureOut">
              <a:rPr lang="sl-SI" smtClean="0"/>
              <a:t>6.4.2020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950A42EE-15C3-49E2-83A8-A86E823D4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61898B11-89CA-41A8-8205-51079B4E6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76550-1D4C-4ACD-821B-352B0410795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38534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D31B520-C8F1-478F-97AF-AC0334E6D5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4AA63FB5-41CA-4E76-AEA0-2D314010C0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AE261B88-557B-4BFB-B4CE-6EA08939E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5482F-B292-4FC2-9CB2-3F16841C48E3}" type="datetimeFigureOut">
              <a:rPr lang="sl-SI" smtClean="0"/>
              <a:t>6.4.2020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BC6A9325-D9D6-4E8C-8A26-785317E74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F9DE4218-2CD3-4C0D-B414-EAF188329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76550-1D4C-4ACD-821B-352B0410795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93765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57AAA1ED-4326-47AD-AF90-9DF08DC691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64AEEEB6-3259-4CA8-8C40-2D92D884F8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AAC8B315-23B5-434E-9C37-88B94B847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5482F-B292-4FC2-9CB2-3F16841C48E3}" type="datetimeFigureOut">
              <a:rPr lang="sl-SI" smtClean="0"/>
              <a:t>6.4.2020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4859F77F-A6B0-4C2F-ABE5-AF8133F33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6BBD9F8E-A6E0-4ACE-8BB9-F91D0F3AC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76550-1D4C-4ACD-821B-352B0410795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26644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F1A482D-C37C-4256-8667-8DDBC44D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9677A460-C757-4872-8337-652B61DC1B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18592491-ECD4-4E55-B1A6-F3CB78851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5482F-B292-4FC2-9CB2-3F16841C48E3}" type="datetimeFigureOut">
              <a:rPr lang="sl-SI" smtClean="0"/>
              <a:t>6.4.2020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B0D79014-A666-44EF-B30D-ACEE41820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FD62683D-7D6B-4004-B84F-10127560B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76550-1D4C-4ACD-821B-352B0410795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60086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F5008A4-E9CB-42B0-AD75-FA79D55EF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CE10561A-86D4-4291-A050-20A3C2E614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29DD62BA-32D8-4B2C-B0A6-9DE3D71E6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5482F-B292-4FC2-9CB2-3F16841C48E3}" type="datetimeFigureOut">
              <a:rPr lang="sl-SI" smtClean="0"/>
              <a:t>6.4.2020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3A6F9C22-B623-4B47-90D9-7BBEBE507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04D679DF-1CAD-42ED-9606-560E6DB8D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76550-1D4C-4ACD-821B-352B0410795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63696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7ACE082-1682-4A67-91A0-F4C2BDF30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E4556437-614C-477F-972D-4B03D7CD6A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65AE96B6-4DE8-44DB-B10C-C9DDA81DE3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CB15342E-D6A0-432A-B9EB-5565671E8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5482F-B292-4FC2-9CB2-3F16841C48E3}" type="datetimeFigureOut">
              <a:rPr lang="sl-SI" smtClean="0"/>
              <a:t>6.4.2020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8FF4EAC8-7936-4275-B19D-796521899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271A3378-0129-44DC-986A-58458B3B6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76550-1D4C-4ACD-821B-352B0410795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04257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1CCBFF9-60BF-46C3-9537-C001843E6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88E6AD5D-392E-402A-9DA5-89AC715CDA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14418ADB-3DA1-48E6-8729-5AF5F38CD7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F3D3BAF3-80DE-4D78-9B9B-FB8C428627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5039B9E0-D7DE-4133-B2FA-3859B6F04C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A17F0C2B-FF3A-4CB8-8094-E81DAFB75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5482F-B292-4FC2-9CB2-3F16841C48E3}" type="datetimeFigureOut">
              <a:rPr lang="sl-SI" smtClean="0"/>
              <a:t>6.4.2020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58E66609-C761-4991-BCC7-FD98C2E56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4D8F18B6-B22C-4698-9573-C553EA45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76550-1D4C-4ACD-821B-352B0410795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25574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6AEB4FE-DD68-49B5-AF00-6496A3EF4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0A790685-5638-4795-B149-AE356771F1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5482F-B292-4FC2-9CB2-3F16841C48E3}" type="datetimeFigureOut">
              <a:rPr lang="sl-SI" smtClean="0"/>
              <a:t>6.4.2020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21B5D03A-2003-4362-9208-AF1A75845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36A36839-DAC4-4BF0-8D46-211134F95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76550-1D4C-4ACD-821B-352B0410795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27892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D5121DBF-CA8B-43C5-B31F-D193624BD4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5482F-B292-4FC2-9CB2-3F16841C48E3}" type="datetimeFigureOut">
              <a:rPr lang="sl-SI" smtClean="0"/>
              <a:t>6.4.2020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09835197-554E-4A7B-888F-1135F1521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3E9EB6F5-ED2C-4463-AE29-AB43DF96F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76550-1D4C-4ACD-821B-352B0410795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43254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6B9D21F-4C3D-4FA7-9057-977D69B1B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94CE00FE-889A-41CE-807A-7FA0ED8FFD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9E25A250-B49D-4628-87F8-D56FE29F30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B99E1203-7880-4A6F-8F47-9DD08BDDC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5482F-B292-4FC2-9CB2-3F16841C48E3}" type="datetimeFigureOut">
              <a:rPr lang="sl-SI" smtClean="0"/>
              <a:t>6.4.2020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83D03874-3B03-425C-9164-083247E9B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6D2DD645-9F09-4802-95A4-AA9D510D3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76550-1D4C-4ACD-821B-352B0410795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93527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A21E2EA-8CB5-43B0-A03F-F004FD213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1374E6C0-7D25-41BB-AB7D-273DD3C17D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7A6C9D6C-AB87-4167-8CFF-9EA4A3AD5D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DAB4EFFE-0B28-42C2-904E-2D4BB61CB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5482F-B292-4FC2-9CB2-3F16841C48E3}" type="datetimeFigureOut">
              <a:rPr lang="sl-SI" smtClean="0"/>
              <a:t>6.4.2020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7A75D186-53C1-4814-A1D4-C74423497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E222C186-2FEC-4E83-855F-5EAFCC3BA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76550-1D4C-4ACD-821B-352B0410795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92879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83C6CC4A-37EE-4528-8791-BAF2A440A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1CFD3651-1149-454D-8DFF-F66ECB0F7A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33E2744B-C7BE-4A05-BED2-E6F2334DD7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45482F-B292-4FC2-9CB2-3F16841C48E3}" type="datetimeFigureOut">
              <a:rPr lang="sl-SI" smtClean="0"/>
              <a:t>6.4.2020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44310CF5-F98B-4ADD-A5DE-240CCA3366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798FFFB0-E331-48C6-AF54-1B8819E70D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76550-1D4C-4ACD-821B-352B0410795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61563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89000"/>
              </a:schemeClr>
            </a:gs>
            <a:gs pos="23000">
              <a:schemeClr val="accent2">
                <a:lumMod val="89000"/>
              </a:schemeClr>
            </a:gs>
            <a:gs pos="64000">
              <a:srgbClr val="FFC000"/>
            </a:gs>
            <a:gs pos="97000">
              <a:schemeClr val="accent2">
                <a:lumMod val="7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C9795D4-CA2A-47E8-8F0A-064616E852A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l-SI" altLang="sl-SI" b="1" dirty="0">
                <a:solidFill>
                  <a:srgbClr val="0C3169"/>
                </a:solidFill>
                <a:latin typeface="proxima-nova-alt"/>
              </a:rPr>
              <a:t>Svetovni dan zdravja 2020</a:t>
            </a:r>
            <a:r>
              <a:rPr kumimoji="0" lang="sl-SI" altLang="sl-SI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sl-SI" altLang="sl-SI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sl-SI" altLang="sl-SI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sl-SI" altLang="sl-SI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endParaRPr lang="sl-SI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D5F63966-5502-462E-972B-AA32445E84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4572000" cy="1655762"/>
          </a:xfrm>
        </p:spPr>
        <p:txBody>
          <a:bodyPr>
            <a:normAutofit/>
          </a:bodyPr>
          <a:lstStyle/>
          <a:p>
            <a:endParaRPr lang="sl-SI" sz="3600" dirty="0"/>
          </a:p>
          <a:p>
            <a:r>
              <a:rPr lang="sl-SI" sz="3600" dirty="0"/>
              <a:t>7. april 2020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FADAEF5E-BC60-4A4D-8044-FF5A11E54B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511648"/>
            <a:ext cx="65" cy="1023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19044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altLang="sl-SI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altLang="sl-SI" sz="900" b="1" i="0" u="none" strike="noStrike" cap="none" normalizeH="0" baseline="0" dirty="0">
                <a:ln>
                  <a:noFill/>
                </a:ln>
                <a:solidFill>
                  <a:srgbClr val="0C3169"/>
                </a:solidFill>
                <a:effectLst/>
                <a:latin typeface="proxima-nova-alt"/>
              </a:rPr>
              <a:t/>
            </a:r>
            <a:br>
              <a:rPr kumimoji="0" lang="sl-SI" altLang="sl-SI" sz="900" b="1" i="0" u="none" strike="noStrike" cap="none" normalizeH="0" baseline="0" dirty="0">
                <a:ln>
                  <a:noFill/>
                </a:ln>
                <a:solidFill>
                  <a:srgbClr val="0C3169"/>
                </a:solidFill>
                <a:effectLst/>
                <a:latin typeface="proxima-nova-alt"/>
              </a:rPr>
            </a:br>
            <a:endParaRPr kumimoji="0" lang="sl-SI" altLang="sl-SI" sz="900" b="1" i="0" u="none" strike="noStrike" cap="none" normalizeH="0" baseline="0" dirty="0">
              <a:ln>
                <a:noFill/>
              </a:ln>
              <a:solidFill>
                <a:srgbClr val="0C3169"/>
              </a:solidFill>
              <a:effectLst/>
              <a:latin typeface="proxima-nova-a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altLang="sl-SI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A21A390B-D57F-4F1D-9D4B-699444B2DD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1587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l-SI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2547B570-07DB-46EE-8018-99F8B60DE1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9768" y="3809998"/>
            <a:ext cx="4572001" cy="304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625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83A5C14-ED91-4CD1-809E-D29FF97C9AF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56065185-5C34-4F86-AA96-AA4D065B0EF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01600" sx="102000" sy="102000" algn="ctr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Označba mesta vsebine 3">
            <a:extLst>
              <a:ext uri="{FF2B5EF4-FFF2-40B4-BE49-F238E27FC236}">
                <a16:creationId xmlns:a16="http://schemas.microsoft.com/office/drawing/2014/main" id="{CCC7CFA3-18CF-4FA7-8387-05D750D519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101" r="3101"/>
          <a:stretch/>
        </p:blipFill>
        <p:spPr>
          <a:xfrm>
            <a:off x="1114426" y="10"/>
            <a:ext cx="9963149" cy="6857990"/>
          </a:xfrm>
          <a:custGeom>
            <a:avLst/>
            <a:gdLst/>
            <a:ahLst/>
            <a:cxnLst/>
            <a:rect l="l" t="t" r="r" b="b"/>
            <a:pathLst>
              <a:path w="9948672" h="6858000">
                <a:moveTo>
                  <a:pt x="1593452" y="0"/>
                </a:moveTo>
                <a:lnTo>
                  <a:pt x="8355220" y="0"/>
                </a:lnTo>
                <a:lnTo>
                  <a:pt x="8491722" y="130333"/>
                </a:lnTo>
                <a:cubicBezTo>
                  <a:pt x="9391900" y="1031820"/>
                  <a:pt x="9948672" y="2277214"/>
                  <a:pt x="9948672" y="3652838"/>
                </a:cubicBezTo>
                <a:cubicBezTo>
                  <a:pt x="9948672" y="4856509"/>
                  <a:pt x="9522393" y="5960473"/>
                  <a:pt x="8812775" y="6821583"/>
                </a:cubicBezTo>
                <a:lnTo>
                  <a:pt x="8781276" y="6858000"/>
                </a:lnTo>
                <a:lnTo>
                  <a:pt x="1167397" y="6858000"/>
                </a:lnTo>
                <a:lnTo>
                  <a:pt x="1135897" y="6821583"/>
                </a:lnTo>
                <a:cubicBezTo>
                  <a:pt x="426279" y="5960473"/>
                  <a:pt x="0" y="4856509"/>
                  <a:pt x="0" y="3652838"/>
                </a:cubicBezTo>
                <a:cubicBezTo>
                  <a:pt x="0" y="2277214"/>
                  <a:pt x="556772" y="1031820"/>
                  <a:pt x="1456950" y="130333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69070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40000"/>
                <a:lumOff val="60000"/>
              </a:schemeClr>
            </a:gs>
            <a:gs pos="46000">
              <a:schemeClr val="accent6">
                <a:lumMod val="95000"/>
                <a:lumOff val="5000"/>
              </a:schemeClr>
            </a:gs>
            <a:gs pos="100000">
              <a:schemeClr val="accent6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E7CAC34B-E5C9-465B-A8D8-8A706AC3A3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982" r="20289"/>
          <a:stretch/>
        </p:blipFill>
        <p:spPr>
          <a:xfrm>
            <a:off x="20" y="10"/>
            <a:ext cx="7009876" cy="6857990"/>
          </a:xfrm>
          <a:custGeom>
            <a:avLst/>
            <a:gdLst/>
            <a:ahLst/>
            <a:cxnLst/>
            <a:rect l="l" t="t" r="r" b="b"/>
            <a:pathLst>
              <a:path w="7009896" h="6858000">
                <a:moveTo>
                  <a:pt x="0" y="0"/>
                </a:moveTo>
                <a:lnTo>
                  <a:pt x="7009896" y="0"/>
                </a:lnTo>
                <a:lnTo>
                  <a:pt x="7009896" y="1"/>
                </a:lnTo>
                <a:lnTo>
                  <a:pt x="6295211" y="1"/>
                </a:lnTo>
                <a:lnTo>
                  <a:pt x="6195255" y="380651"/>
                </a:lnTo>
                <a:cubicBezTo>
                  <a:pt x="5677600" y="2559611"/>
                  <a:pt x="5966601" y="4758249"/>
                  <a:pt x="6880029" y="6647018"/>
                </a:cubicBezTo>
                <a:lnTo>
                  <a:pt x="698828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9" name="Freeform: Shape 8">
            <a:extLst>
              <a:ext uri="{FF2B5EF4-FFF2-40B4-BE49-F238E27FC236}">
                <a16:creationId xmlns:a16="http://schemas.microsoft.com/office/drawing/2014/main" id="{5FDF4720-5445-47BE-89FE-E40D1AE6F6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711927" y="-1"/>
            <a:ext cx="6480073" cy="6858002"/>
          </a:xfrm>
          <a:custGeom>
            <a:avLst/>
            <a:gdLst>
              <a:gd name="connsiteX0" fmla="*/ 6130244 w 6480073"/>
              <a:gd name="connsiteY0" fmla="*/ 0 h 6858002"/>
              <a:gd name="connsiteX1" fmla="*/ 6212951 w 6480073"/>
              <a:gd name="connsiteY1" fmla="*/ 314584 h 6858002"/>
              <a:gd name="connsiteX2" fmla="*/ 5540779 w 6480073"/>
              <a:gd name="connsiteY2" fmla="*/ 6756649 h 6858002"/>
              <a:gd name="connsiteX3" fmla="*/ 5489971 w 6480073"/>
              <a:gd name="connsiteY3" fmla="*/ 6858002 h 6858002"/>
              <a:gd name="connsiteX4" fmla="*/ 0 w 6480073"/>
              <a:gd name="connsiteY4" fmla="*/ 6858002 h 6858002"/>
              <a:gd name="connsiteX5" fmla="*/ 0 w 6480073"/>
              <a:gd name="connsiteY5" fmla="*/ 0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80073" h="6858002">
                <a:moveTo>
                  <a:pt x="6130244" y="0"/>
                </a:moveTo>
                <a:lnTo>
                  <a:pt x="6212951" y="314584"/>
                </a:lnTo>
                <a:cubicBezTo>
                  <a:pt x="6745828" y="2551616"/>
                  <a:pt x="6460994" y="4808873"/>
                  <a:pt x="5540779" y="6756649"/>
                </a:cubicBezTo>
                <a:lnTo>
                  <a:pt x="5489971" y="6858002"/>
                </a:lnTo>
                <a:lnTo>
                  <a:pt x="0" y="685800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AC8710B4-A815-4082-9E4F-F13A000709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942784" y="0"/>
            <a:ext cx="6249216" cy="6858001"/>
          </a:xfrm>
          <a:custGeom>
            <a:avLst/>
            <a:gdLst>
              <a:gd name="connsiteX0" fmla="*/ 0 w 6249216"/>
              <a:gd name="connsiteY0" fmla="*/ 0 h 6858001"/>
              <a:gd name="connsiteX1" fmla="*/ 5893742 w 6249216"/>
              <a:gd name="connsiteY1" fmla="*/ 1 h 6858001"/>
              <a:gd name="connsiteX2" fmla="*/ 5993697 w 6249216"/>
              <a:gd name="connsiteY2" fmla="*/ 380651 h 6858001"/>
              <a:gd name="connsiteX3" fmla="*/ 5308924 w 6249216"/>
              <a:gd name="connsiteY3" fmla="*/ 6647018 h 6858001"/>
              <a:gd name="connsiteX4" fmla="*/ 5200672 w 6249216"/>
              <a:gd name="connsiteY4" fmla="*/ 6858001 h 6858001"/>
              <a:gd name="connsiteX5" fmla="*/ 1 w 6249216"/>
              <a:gd name="connsiteY5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49216" h="6858001">
                <a:moveTo>
                  <a:pt x="0" y="0"/>
                </a:moveTo>
                <a:lnTo>
                  <a:pt x="5893742" y="1"/>
                </a:lnTo>
                <a:lnTo>
                  <a:pt x="5993697" y="380651"/>
                </a:lnTo>
                <a:cubicBezTo>
                  <a:pt x="6511353" y="2559611"/>
                  <a:pt x="6222352" y="4758249"/>
                  <a:pt x="5308924" y="6647018"/>
                </a:cubicBezTo>
                <a:lnTo>
                  <a:pt x="5200672" y="6858001"/>
                </a:lnTo>
                <a:lnTo>
                  <a:pt x="1" y="685800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3F09A05D-F482-4538-8A14-E232A8E49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1436" y="1396289"/>
            <a:ext cx="4819952" cy="1325563"/>
          </a:xfrm>
        </p:spPr>
        <p:txBody>
          <a:bodyPr>
            <a:normAutofit/>
          </a:bodyPr>
          <a:lstStyle/>
          <a:p>
            <a:endParaRPr lang="sl-SI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4B7E989E-35C8-4CF9-8B0B-2FFC0D3336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1435" y="250371"/>
            <a:ext cx="5050810" cy="6259286"/>
          </a:xfr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46000">
                <a:schemeClr val="accent6">
                  <a:lumMod val="95000"/>
                  <a:lumOff val="5000"/>
                </a:schemeClr>
              </a:gs>
              <a:gs pos="100000">
                <a:schemeClr val="accent6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txBody>
          <a:bodyPr anchor="t">
            <a:noAutofit/>
          </a:bodyPr>
          <a:lstStyle/>
          <a:p>
            <a:r>
              <a:rPr lang="sl-SI" sz="3200" dirty="0">
                <a:latin typeface="Arial Black" panose="020B0A04020102020204" pitchFamily="34" charset="0"/>
              </a:rPr>
              <a:t>Ne le danes, tudi vsak drug dan bi morali narediti nekaj za svoje zdravje. </a:t>
            </a:r>
          </a:p>
          <a:p>
            <a:r>
              <a:rPr lang="sl-SI" sz="3200" dirty="0">
                <a:latin typeface="Arial Black" panose="020B0A04020102020204" pitchFamily="34" charset="0"/>
              </a:rPr>
              <a:t>A danes je za to še dodaten razlog, zato vsi ven, na sonce, z vetrom v laseh, nasmehom na obrazu in iskricami v očeh. Srečno!</a:t>
            </a:r>
          </a:p>
        </p:txBody>
      </p:sp>
    </p:spTree>
    <p:extLst>
      <p:ext uri="{BB962C8B-B14F-4D97-AF65-F5344CB8AC3E}">
        <p14:creationId xmlns:p14="http://schemas.microsoft.com/office/powerpoint/2010/main" val="14222323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7F33F57-A92D-4700-9B56-F00E540EC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3600" y="1396289"/>
            <a:ext cx="5006336" cy="1325563"/>
          </a:xfrm>
        </p:spPr>
        <p:txBody>
          <a:bodyPr>
            <a:noAutofit/>
          </a:bodyPr>
          <a:lstStyle/>
          <a:p>
            <a:r>
              <a:rPr lang="sl-SI" sz="3600" dirty="0"/>
              <a:t/>
            </a:r>
            <a:br>
              <a:rPr lang="sl-SI" sz="3600" dirty="0"/>
            </a:br>
            <a:r>
              <a:rPr lang="sl-SI" sz="3600" dirty="0"/>
              <a:t/>
            </a:r>
            <a:br>
              <a:rPr lang="sl-SI" sz="3600" dirty="0"/>
            </a:br>
            <a:r>
              <a:rPr lang="sl-SI" sz="3600" dirty="0"/>
              <a:t/>
            </a:r>
            <a:br>
              <a:rPr lang="sl-SI" sz="3600" dirty="0"/>
            </a:br>
            <a:r>
              <a:rPr lang="sl-SI" sz="3600" dirty="0"/>
              <a:t/>
            </a:r>
            <a:br>
              <a:rPr lang="sl-SI" sz="3600" dirty="0"/>
            </a:br>
            <a:r>
              <a:rPr lang="sl-SI" sz="3600" dirty="0"/>
              <a:t>Generalna skupščina Svetovne zdravstvene organizacije (WHO), ki je bila ustanovljena leta 1948, je 7. april določila za </a:t>
            </a:r>
            <a:r>
              <a:rPr lang="sl-SI" sz="3600" b="1" dirty="0"/>
              <a:t>svetovni dan zdravja</a:t>
            </a:r>
            <a:r>
              <a:rPr lang="sl-SI" sz="3600" dirty="0"/>
              <a:t>. Vsako leto se v želji po večjem osveščanju javnosti na ta dan izpostavi določeno temo s področja zdravja.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74D28C-3268-4E35-8EE1-D92CB4A85A7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8D44E42-C462-4105-BC86-FE75B4E3C4A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024154" cy="685800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380D2906-BB54-464D-BA8D-60A667D88F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241" y="869257"/>
            <a:ext cx="4105275" cy="3653694"/>
          </a:xfrm>
          <a:prstGeom prst="rect">
            <a:avLst/>
          </a:prstGeom>
        </p:spPr>
      </p:pic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8F395A91-7EF0-455D-B294-15F6912774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8044" y="402771"/>
            <a:ext cx="5006336" cy="5650895"/>
          </a:xfrm>
        </p:spPr>
        <p:txBody>
          <a:bodyPr anchor="t">
            <a:normAutofit/>
          </a:bodyPr>
          <a:lstStyle/>
          <a:p>
            <a:r>
              <a:rPr lang="sl-SI" sz="1800" dirty="0"/>
              <a:t>Svetovni dan zdravja vsako </a:t>
            </a:r>
            <a:r>
              <a:rPr lang="sl-SI" sz="1800" dirty="0" err="1"/>
              <a:t>let.o</a:t>
            </a:r>
            <a:endParaRPr lang="sl-SI" sz="1800" dirty="0"/>
          </a:p>
        </p:txBody>
      </p:sp>
    </p:spTree>
    <p:extLst>
      <p:ext uri="{BB962C8B-B14F-4D97-AF65-F5344CB8AC3E}">
        <p14:creationId xmlns:p14="http://schemas.microsoft.com/office/powerpoint/2010/main" val="41074708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1D94882E-B8A9-484A-8917-6A4AB7FD1D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962" b="16710"/>
          <a:stretch/>
        </p:blipFill>
        <p:spPr>
          <a:xfrm>
            <a:off x="-1" y="10"/>
            <a:ext cx="12192001" cy="4666928"/>
          </a:xfrm>
          <a:prstGeom prst="rect">
            <a:avLst/>
          </a:prstGeom>
        </p:spPr>
      </p:pic>
      <p:pic>
        <p:nvPicPr>
          <p:cNvPr id="13" name="Picture 9">
            <a:extLst>
              <a:ext uri="{FF2B5EF4-FFF2-40B4-BE49-F238E27FC236}">
                <a16:creationId xmlns:a16="http://schemas.microsoft.com/office/drawing/2014/main" id="{EE09A529-E47C-4634-BB98-0A9526C372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657"/>
          <a:stretch/>
        </p:blipFill>
        <p:spPr>
          <a:xfrm>
            <a:off x="0" y="3542616"/>
            <a:ext cx="12192000" cy="3315384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569C1A01-6FB5-43CE-ADCC-936728ACAC0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6267" y="4388303"/>
            <a:ext cx="824089" cy="702986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9EA9B2E8-B4F4-46C3-A885-51205EA0A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4551037"/>
            <a:ext cx="10736762" cy="1509931"/>
          </a:xfrm>
        </p:spPr>
        <p:txBody>
          <a:bodyPr>
            <a:noAutofit/>
          </a:bodyPr>
          <a:lstStyle/>
          <a:p>
            <a:r>
              <a:rPr lang="sl-SI" sz="4000" dirty="0">
                <a:solidFill>
                  <a:srgbClr val="000000"/>
                </a:solidFill>
              </a:rPr>
              <a:t>Leta 2020 se bo svetovni dan zdravja osredotočil na ključno vlogo medicinskih sester in </a:t>
            </a:r>
            <a:r>
              <a:rPr lang="sl-SI" sz="4000" dirty="0" err="1">
                <a:solidFill>
                  <a:srgbClr val="000000"/>
                </a:solidFill>
              </a:rPr>
              <a:t>baic</a:t>
            </a:r>
            <a:r>
              <a:rPr lang="sl-SI" sz="4000" dirty="0">
                <a:solidFill>
                  <a:srgbClr val="000000"/>
                </a:solidFill>
              </a:rPr>
              <a:t> pri </a:t>
            </a:r>
            <a:r>
              <a:rPr lang="sl-SI" sz="4000" dirty="0" err="1">
                <a:solidFill>
                  <a:srgbClr val="000000"/>
                </a:solidFill>
              </a:rPr>
              <a:t>zagotavljnju</a:t>
            </a:r>
            <a:r>
              <a:rPr lang="sl-SI" sz="4000" dirty="0">
                <a:solidFill>
                  <a:srgbClr val="000000"/>
                </a:solidFill>
              </a:rPr>
              <a:t> zdravstvene oskrbe po vsem svetu.</a:t>
            </a:r>
          </a:p>
        </p:txBody>
      </p:sp>
      <p:sp>
        <p:nvSpPr>
          <p:cNvPr id="5" name="Označba mesta vsebine 4">
            <a:extLst>
              <a:ext uri="{FF2B5EF4-FFF2-40B4-BE49-F238E27FC236}">
                <a16:creationId xmlns:a16="http://schemas.microsoft.com/office/drawing/2014/main" id="{F13591A1-9515-4A18-ADF3-D4D29E0DA7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0247" y="4551037"/>
            <a:ext cx="4926411" cy="1509935"/>
          </a:xfrm>
        </p:spPr>
        <p:txBody>
          <a:bodyPr anchor="ctr">
            <a:normAutofit/>
          </a:bodyPr>
          <a:lstStyle/>
          <a:p>
            <a:endParaRPr lang="sl-SI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60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7BDFED6-6E33-4606-AFE2-886ADB1C018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D271EF2F-0F9D-454D-BF13-782F1985F2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621" r="-1" b="-1"/>
          <a:stretch/>
        </p:blipFill>
        <p:spPr>
          <a:xfrm>
            <a:off x="4547938" y="3681409"/>
            <a:ext cx="7644062" cy="317659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90DEF05-784E-4B61-89E4-04C4ECF4E5A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36000">
                <a:schemeClr val="tx1">
                  <a:lumMod val="95000"/>
                  <a:lumOff val="5000"/>
                </a:schemeClr>
              </a:gs>
              <a:gs pos="81000">
                <a:schemeClr val="tx1">
                  <a:lumMod val="95000"/>
                  <a:lumOff val="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značba mesta vsebine 3">
            <a:extLst>
              <a:ext uri="{FF2B5EF4-FFF2-40B4-BE49-F238E27FC236}">
                <a16:creationId xmlns:a16="http://schemas.microsoft.com/office/drawing/2014/main" id="{EE68540F-7B39-4BF9-A5C9-BDA7F57941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alphaModFix/>
            <a:extLst/>
          </a:blip>
          <a:srcRect t="8386" r="-1" b="19192"/>
          <a:stretch/>
        </p:blipFill>
        <p:spPr>
          <a:xfrm>
            <a:off x="4547937" y="-5"/>
            <a:ext cx="7644062" cy="3681406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254F2ED1-B64F-46F6-A3DF-84A4D24C4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15219"/>
            <a:ext cx="3548743" cy="238760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sl-SI" sz="3100" dirty="0">
                <a:ln>
                  <a:solidFill>
                    <a:schemeClr val="accent1"/>
                  </a:solidFill>
                </a:ln>
                <a:solidFill>
                  <a:schemeClr val="accent6"/>
                </a:solidFill>
              </a:rPr>
              <a:t/>
            </a:r>
            <a:br>
              <a:rPr lang="sl-SI" sz="3100" dirty="0">
                <a:ln>
                  <a:solidFill>
                    <a:schemeClr val="accent1"/>
                  </a:solidFill>
                </a:ln>
                <a:solidFill>
                  <a:schemeClr val="accent6"/>
                </a:solidFill>
              </a:rPr>
            </a:br>
            <a:r>
              <a:rPr lang="sl-SI" sz="3100" dirty="0">
                <a:ln>
                  <a:solidFill>
                    <a:schemeClr val="accent1"/>
                  </a:solidFill>
                </a:ln>
                <a:solidFill>
                  <a:schemeClr val="accent6"/>
                </a:solidFill>
              </a:rPr>
              <a:t/>
            </a:r>
            <a:br>
              <a:rPr lang="sl-SI" sz="3100" dirty="0">
                <a:ln>
                  <a:solidFill>
                    <a:schemeClr val="accent1"/>
                  </a:solidFill>
                </a:ln>
                <a:solidFill>
                  <a:schemeClr val="accent6"/>
                </a:solidFill>
              </a:rPr>
            </a:br>
            <a:r>
              <a:rPr lang="sl-SI" sz="3100" dirty="0"/>
              <a:t>l</a:t>
            </a:r>
            <a:br>
              <a:rPr lang="sl-SI" sz="3100" dirty="0"/>
            </a:br>
            <a:r>
              <a:rPr lang="sl-SI" sz="3100" dirty="0"/>
              <a:t/>
            </a:r>
            <a:br>
              <a:rPr lang="sl-SI" sz="3100" dirty="0"/>
            </a:br>
            <a:r>
              <a:rPr lang="sl-SI" sz="3100" dirty="0"/>
              <a:t/>
            </a:r>
            <a:br>
              <a:rPr lang="sl-SI" sz="3100" dirty="0"/>
            </a:br>
            <a:r>
              <a:rPr lang="sl-SI" sz="3100" dirty="0">
                <a:ln>
                  <a:solidFill>
                    <a:schemeClr val="accent1"/>
                  </a:solidFill>
                </a:ln>
                <a:solidFill>
                  <a:schemeClr val="accent6"/>
                </a:solidFill>
              </a:rPr>
              <a:t>V tem mednarodnem letu medicinskih sester in babic bo svetovni dan zdravja poudaril trenutno stanje zdravstvene nege in po vsem svetu.</a:t>
            </a:r>
            <a:r>
              <a:rPr lang="sl-SI" sz="3100" dirty="0"/>
              <a:t> za okrepitev negovalne in babiške delovne </a:t>
            </a:r>
            <a:endParaRPr lang="en-US" sz="31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41BAEC7-F7B0-4224-8B18-8F74B7D87F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3681408"/>
            <a:ext cx="1135379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0095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D4BF4F3-968A-4370-A5E1-F5E1F2620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3600" y="1396289"/>
            <a:ext cx="5006336" cy="1325563"/>
          </a:xfrm>
        </p:spPr>
        <p:txBody>
          <a:bodyPr>
            <a:normAutofit/>
          </a:bodyPr>
          <a:lstStyle/>
          <a:p>
            <a:endParaRPr lang="sl-SI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4F74D28C-3268-4E35-8EE1-D92CB4A85A7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58D44E42-C462-4105-BC86-FE75B4E3C4A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024154" cy="685800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2B571FFA-9D7A-40C3-8D93-1742858D92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241" y="1156626"/>
            <a:ext cx="4105275" cy="3078956"/>
          </a:xfrm>
          <a:prstGeom prst="rect">
            <a:avLst/>
          </a:prstGeom>
        </p:spPr>
      </p:pic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BB0B2F0F-9755-4A35-82C8-4CCE4E167E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7847" y="1"/>
            <a:ext cx="5980275" cy="6545178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sl-SI" sz="2400" dirty="0">
                <a:latin typeface="Arial Black" panose="020B0A04020102020204" pitchFamily="34" charset="0"/>
              </a:rPr>
              <a:t>Svetovna zdravstvena organizacija je leto 2020 razglasila za mednarodno leto medicinskih sester in babic. Zakaj? </a:t>
            </a:r>
          </a:p>
          <a:p>
            <a:pPr marL="0" indent="0">
              <a:buNone/>
            </a:pPr>
            <a:r>
              <a:rPr lang="sl-SI" sz="2400" dirty="0">
                <a:latin typeface="Arial Black" panose="020B0A04020102020204" pitchFamily="34" charset="0"/>
              </a:rPr>
              <a:t>V počastitev 200-letnice rojstva Florence </a:t>
            </a:r>
            <a:r>
              <a:rPr lang="sl-SI" sz="2400" dirty="0" err="1">
                <a:latin typeface="Arial Black" panose="020B0A04020102020204" pitchFamily="34" charset="0"/>
              </a:rPr>
              <a:t>Nightingale</a:t>
            </a:r>
            <a:r>
              <a:rPr lang="sl-SI" sz="2400" dirty="0">
                <a:latin typeface="Arial Black" panose="020B0A04020102020204" pitchFamily="34" charset="0"/>
              </a:rPr>
              <a:t>, utemeljiteljice sodobne zdravstvene nege, in zaradi ključne vloge medicinskih sester, zdravstvenih tehnikov in babic pri varovanju in ohranjanju zdravja. Florence </a:t>
            </a:r>
            <a:r>
              <a:rPr lang="sl-SI" sz="2400" dirty="0" err="1">
                <a:latin typeface="Arial Black" panose="020B0A04020102020204" pitchFamily="34" charset="0"/>
              </a:rPr>
              <a:t>Nightingale</a:t>
            </a:r>
            <a:r>
              <a:rPr lang="sl-SI" sz="2400" dirty="0">
                <a:latin typeface="Arial Black" panose="020B0A04020102020204" pitchFamily="34" charset="0"/>
              </a:rPr>
              <a:t>, rojena 12. maja 1820 v Firencah, je vpeljala prvo formalno izobraževanje za medicinske sestre ter s tem postavila podlago za razvoj zdravstvene nege kot stroke in mejnik v poklicu medicinskih sester, zdravstvenih tehnikov in babic. </a:t>
            </a:r>
          </a:p>
        </p:txBody>
      </p:sp>
    </p:spTree>
    <p:extLst>
      <p:ext uri="{BB962C8B-B14F-4D97-AF65-F5344CB8AC3E}">
        <p14:creationId xmlns:p14="http://schemas.microsoft.com/office/powerpoint/2010/main" val="3783354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3F5877B-98C7-49DD-83AB-0F6F57CB654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5CA7AF15-9B34-41FA-9E9A-0B0551D823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476" r="26924" b="-1"/>
          <a:stretch/>
        </p:blipFill>
        <p:spPr>
          <a:xfrm>
            <a:off x="7364078" y="-18"/>
            <a:ext cx="4827922" cy="6857999"/>
          </a:xfrm>
          <a:custGeom>
            <a:avLst/>
            <a:gdLst/>
            <a:ahLst/>
            <a:cxnLst/>
            <a:rect l="l" t="t" r="r" b="b"/>
            <a:pathLst>
              <a:path w="4827922" h="6858000">
                <a:moveTo>
                  <a:pt x="4441" y="0"/>
                </a:moveTo>
                <a:lnTo>
                  <a:pt x="4827922" y="0"/>
                </a:lnTo>
                <a:lnTo>
                  <a:pt x="4827922" y="6858000"/>
                </a:lnTo>
                <a:lnTo>
                  <a:pt x="0" y="6858000"/>
                </a:lnTo>
                <a:lnTo>
                  <a:pt x="106674" y="6638378"/>
                </a:lnTo>
                <a:cubicBezTo>
                  <a:pt x="530028" y="5720938"/>
                  <a:pt x="777229" y="4614948"/>
                  <a:pt x="777229" y="3424428"/>
                </a:cubicBezTo>
                <a:cubicBezTo>
                  <a:pt x="777229" y="2233909"/>
                  <a:pt x="530028" y="1127919"/>
                  <a:pt x="106674" y="210478"/>
                </a:cubicBezTo>
                <a:close/>
              </a:path>
            </a:pathLst>
          </a:cu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6C45B7D2-000F-46F9-BAD6-BB528C221DA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134"/>
          <a:stretch/>
        </p:blipFill>
        <p:spPr>
          <a:xfrm>
            <a:off x="3119360" y="18"/>
            <a:ext cx="4966290" cy="6857999"/>
          </a:xfrm>
          <a:custGeom>
            <a:avLst/>
            <a:gdLst/>
            <a:ahLst/>
            <a:cxnLst/>
            <a:rect l="l" t="t" r="r" b="b"/>
            <a:pathLst>
              <a:path w="4966290" h="6857999">
                <a:moveTo>
                  <a:pt x="0" y="0"/>
                </a:moveTo>
                <a:lnTo>
                  <a:pt x="4188230" y="0"/>
                </a:lnTo>
                <a:lnTo>
                  <a:pt x="4295735" y="210478"/>
                </a:lnTo>
                <a:cubicBezTo>
                  <a:pt x="4719089" y="1127919"/>
                  <a:pt x="4966290" y="2233909"/>
                  <a:pt x="4966290" y="3424428"/>
                </a:cubicBezTo>
                <a:cubicBezTo>
                  <a:pt x="4966290" y="4614948"/>
                  <a:pt x="4719089" y="5720938"/>
                  <a:pt x="4295735" y="6638378"/>
                </a:cubicBezTo>
                <a:lnTo>
                  <a:pt x="4183560" y="6857999"/>
                </a:lnTo>
                <a:lnTo>
                  <a:pt x="53039" y="6857999"/>
                </a:lnTo>
                <a:lnTo>
                  <a:pt x="132047" y="6695338"/>
                </a:lnTo>
                <a:cubicBezTo>
                  <a:pt x="555401" y="5777898"/>
                  <a:pt x="802602" y="4671908"/>
                  <a:pt x="802602" y="3481388"/>
                </a:cubicBezTo>
                <a:cubicBezTo>
                  <a:pt x="802602" y="2191659"/>
                  <a:pt x="512484" y="1001134"/>
                  <a:pt x="22579" y="42066"/>
                </a:cubicBezTo>
                <a:close/>
              </a:path>
            </a:pathLst>
          </a:custGeom>
        </p:spPr>
      </p:pic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4EA91930-66BC-4C41-B4F5-C31EB216F6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45815" cy="6858000"/>
          </a:xfrm>
          <a:custGeom>
            <a:avLst/>
            <a:gdLst>
              <a:gd name="connsiteX0" fmla="*/ 0 w 3945815"/>
              <a:gd name="connsiteY0" fmla="*/ 0 h 6858000"/>
              <a:gd name="connsiteX1" fmla="*/ 3138662 w 3945815"/>
              <a:gd name="connsiteY1" fmla="*/ 0 h 6858000"/>
              <a:gd name="connsiteX2" fmla="*/ 3275260 w 3945815"/>
              <a:gd name="connsiteY2" fmla="*/ 267438 h 6858000"/>
              <a:gd name="connsiteX3" fmla="*/ 3945815 w 3945815"/>
              <a:gd name="connsiteY3" fmla="*/ 3481388 h 6858000"/>
              <a:gd name="connsiteX4" fmla="*/ 3275260 w 3945815"/>
              <a:gd name="connsiteY4" fmla="*/ 6695338 h 6858000"/>
              <a:gd name="connsiteX5" fmla="*/ 3192177 w 3945815"/>
              <a:gd name="connsiteY5" fmla="*/ 6858000 h 6858000"/>
              <a:gd name="connsiteX6" fmla="*/ 0 w 394581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45815" h="6858000">
                <a:moveTo>
                  <a:pt x="0" y="0"/>
                </a:moveTo>
                <a:lnTo>
                  <a:pt x="3138662" y="0"/>
                </a:lnTo>
                <a:lnTo>
                  <a:pt x="3275260" y="267438"/>
                </a:lnTo>
                <a:cubicBezTo>
                  <a:pt x="3698614" y="1184879"/>
                  <a:pt x="3945815" y="2290869"/>
                  <a:pt x="3945815" y="3481388"/>
                </a:cubicBezTo>
                <a:cubicBezTo>
                  <a:pt x="3945815" y="4671908"/>
                  <a:pt x="3698614" y="5777898"/>
                  <a:pt x="3275260" y="6695338"/>
                </a:cubicBezTo>
                <a:lnTo>
                  <a:pt x="319217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6313CF8F-B436-401E-9575-DE0F8E8B5B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36670" cy="6858000"/>
          </a:xfrm>
          <a:custGeom>
            <a:avLst/>
            <a:gdLst>
              <a:gd name="connsiteX0" fmla="*/ 0 w 3936670"/>
              <a:gd name="connsiteY0" fmla="*/ 0 h 6858000"/>
              <a:gd name="connsiteX1" fmla="*/ 3129517 w 3936670"/>
              <a:gd name="connsiteY1" fmla="*/ 0 h 6858000"/>
              <a:gd name="connsiteX2" fmla="*/ 3266115 w 3936670"/>
              <a:gd name="connsiteY2" fmla="*/ 267438 h 6858000"/>
              <a:gd name="connsiteX3" fmla="*/ 3936670 w 3936670"/>
              <a:gd name="connsiteY3" fmla="*/ 3481388 h 6858000"/>
              <a:gd name="connsiteX4" fmla="*/ 3266115 w 3936670"/>
              <a:gd name="connsiteY4" fmla="*/ 6695338 h 6858000"/>
              <a:gd name="connsiteX5" fmla="*/ 3183032 w 3936670"/>
              <a:gd name="connsiteY5" fmla="*/ 6858000 h 6858000"/>
              <a:gd name="connsiteX6" fmla="*/ 0 w 39366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6670" h="6858000">
                <a:moveTo>
                  <a:pt x="0" y="0"/>
                </a:moveTo>
                <a:lnTo>
                  <a:pt x="3129517" y="0"/>
                </a:lnTo>
                <a:lnTo>
                  <a:pt x="3266115" y="267438"/>
                </a:lnTo>
                <a:cubicBezTo>
                  <a:pt x="3689469" y="1184879"/>
                  <a:pt x="3936670" y="2290869"/>
                  <a:pt x="3936670" y="3481388"/>
                </a:cubicBezTo>
                <a:cubicBezTo>
                  <a:pt x="3936670" y="4671908"/>
                  <a:pt x="3689469" y="5777898"/>
                  <a:pt x="3266115" y="6695338"/>
                </a:cubicBezTo>
                <a:lnTo>
                  <a:pt x="3183032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97F23732-6DB2-4130-9EAF-B42E4C000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681038"/>
            <a:ext cx="2804504" cy="1325563"/>
          </a:xfrm>
        </p:spPr>
        <p:txBody>
          <a:bodyPr anchor="ctr">
            <a:normAutofit/>
          </a:bodyPr>
          <a:lstStyle/>
          <a:p>
            <a:endParaRPr lang="sl-SI" sz="28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A38CFE9-C30A-4551-ACCB-D5808FBC39C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16867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7EF550F-47CE-4FB2-9DAC-12AD835C83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2089941"/>
            <a:ext cx="2834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A729C24C-D4B5-4AC9-B125-F5242750EB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016" y="681038"/>
            <a:ext cx="3808654" cy="5495925"/>
          </a:xfrm>
        </p:spPr>
        <p:txBody>
          <a:bodyPr>
            <a:noAutofit/>
          </a:bodyPr>
          <a:lstStyle/>
          <a:p>
            <a:endParaRPr lang="sl-SI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sl-SI" dirty="0">
                <a:latin typeface="Arial Black" panose="020B0A04020102020204" pitchFamily="34" charset="0"/>
              </a:rPr>
              <a:t>7. april 2020 je dan praznovanja dela medicinskih sester in babic ko se bodo svetovni voditelji spomnili na pomembne vloge, ki jih imajo pri ohranjanju sveta. </a:t>
            </a:r>
          </a:p>
        </p:txBody>
      </p:sp>
    </p:spTree>
    <p:extLst>
      <p:ext uri="{BB962C8B-B14F-4D97-AF65-F5344CB8AC3E}">
        <p14:creationId xmlns:p14="http://schemas.microsoft.com/office/powerpoint/2010/main" val="66772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0377095F-7FC3-4359-8CAC-F13195C983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888" r="12883" b="-1"/>
          <a:stretch/>
        </p:blipFill>
        <p:spPr>
          <a:xfrm>
            <a:off x="20" y="10"/>
            <a:ext cx="7009876" cy="6857990"/>
          </a:xfrm>
          <a:custGeom>
            <a:avLst/>
            <a:gdLst/>
            <a:ahLst/>
            <a:cxnLst/>
            <a:rect l="l" t="t" r="r" b="b"/>
            <a:pathLst>
              <a:path w="7009896" h="6858000">
                <a:moveTo>
                  <a:pt x="0" y="0"/>
                </a:moveTo>
                <a:lnTo>
                  <a:pt x="7009896" y="0"/>
                </a:lnTo>
                <a:lnTo>
                  <a:pt x="7009896" y="1"/>
                </a:lnTo>
                <a:lnTo>
                  <a:pt x="6295211" y="1"/>
                </a:lnTo>
                <a:lnTo>
                  <a:pt x="6195255" y="380651"/>
                </a:lnTo>
                <a:cubicBezTo>
                  <a:pt x="5677600" y="2559611"/>
                  <a:pt x="5966601" y="4758249"/>
                  <a:pt x="6880029" y="6647018"/>
                </a:cubicBezTo>
                <a:lnTo>
                  <a:pt x="698828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5FDF4720-5445-47BE-89FE-E40D1AE6F6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711927" y="-1"/>
            <a:ext cx="6480073" cy="6858002"/>
          </a:xfrm>
          <a:custGeom>
            <a:avLst/>
            <a:gdLst>
              <a:gd name="connsiteX0" fmla="*/ 6130244 w 6480073"/>
              <a:gd name="connsiteY0" fmla="*/ 0 h 6858002"/>
              <a:gd name="connsiteX1" fmla="*/ 6212951 w 6480073"/>
              <a:gd name="connsiteY1" fmla="*/ 314584 h 6858002"/>
              <a:gd name="connsiteX2" fmla="*/ 5540779 w 6480073"/>
              <a:gd name="connsiteY2" fmla="*/ 6756649 h 6858002"/>
              <a:gd name="connsiteX3" fmla="*/ 5489971 w 6480073"/>
              <a:gd name="connsiteY3" fmla="*/ 6858002 h 6858002"/>
              <a:gd name="connsiteX4" fmla="*/ 0 w 6480073"/>
              <a:gd name="connsiteY4" fmla="*/ 6858002 h 6858002"/>
              <a:gd name="connsiteX5" fmla="*/ 0 w 6480073"/>
              <a:gd name="connsiteY5" fmla="*/ 0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80073" h="6858002">
                <a:moveTo>
                  <a:pt x="6130244" y="0"/>
                </a:moveTo>
                <a:lnTo>
                  <a:pt x="6212951" y="314584"/>
                </a:lnTo>
                <a:cubicBezTo>
                  <a:pt x="6745828" y="2551616"/>
                  <a:pt x="6460994" y="4808873"/>
                  <a:pt x="5540779" y="6756649"/>
                </a:cubicBezTo>
                <a:lnTo>
                  <a:pt x="5489971" y="6858002"/>
                </a:lnTo>
                <a:lnTo>
                  <a:pt x="0" y="685800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20" name="Freeform: Shape 19">
            <a:extLst>
              <a:ext uri="{FF2B5EF4-FFF2-40B4-BE49-F238E27FC236}">
                <a16:creationId xmlns:a16="http://schemas.microsoft.com/office/drawing/2014/main" id="{AC8710B4-A815-4082-9E4F-F13A000709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942784" y="0"/>
            <a:ext cx="6249216" cy="6858001"/>
          </a:xfrm>
          <a:custGeom>
            <a:avLst/>
            <a:gdLst>
              <a:gd name="connsiteX0" fmla="*/ 0 w 6249216"/>
              <a:gd name="connsiteY0" fmla="*/ 0 h 6858001"/>
              <a:gd name="connsiteX1" fmla="*/ 5893742 w 6249216"/>
              <a:gd name="connsiteY1" fmla="*/ 1 h 6858001"/>
              <a:gd name="connsiteX2" fmla="*/ 5993697 w 6249216"/>
              <a:gd name="connsiteY2" fmla="*/ 380651 h 6858001"/>
              <a:gd name="connsiteX3" fmla="*/ 5308924 w 6249216"/>
              <a:gd name="connsiteY3" fmla="*/ 6647018 h 6858001"/>
              <a:gd name="connsiteX4" fmla="*/ 5200672 w 6249216"/>
              <a:gd name="connsiteY4" fmla="*/ 6858001 h 6858001"/>
              <a:gd name="connsiteX5" fmla="*/ 1 w 6249216"/>
              <a:gd name="connsiteY5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49216" h="6858001">
                <a:moveTo>
                  <a:pt x="0" y="0"/>
                </a:moveTo>
                <a:lnTo>
                  <a:pt x="5893742" y="1"/>
                </a:lnTo>
                <a:lnTo>
                  <a:pt x="5993697" y="380651"/>
                </a:lnTo>
                <a:cubicBezTo>
                  <a:pt x="6511353" y="2559611"/>
                  <a:pt x="6222352" y="4758249"/>
                  <a:pt x="5308924" y="6647018"/>
                </a:cubicBezTo>
                <a:lnTo>
                  <a:pt x="5200672" y="6858001"/>
                </a:lnTo>
                <a:lnTo>
                  <a:pt x="1" y="685800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82B96859-EB6B-4C58-BD26-73F18D4DF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1436" y="1396289"/>
            <a:ext cx="4819952" cy="1325563"/>
          </a:xfrm>
        </p:spPr>
        <p:txBody>
          <a:bodyPr>
            <a:normAutofit/>
          </a:bodyPr>
          <a:lstStyle/>
          <a:p>
            <a:endParaRPr lang="sl-SI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E441114F-ACE4-483D-A2D3-561E99CF43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1435" y="315687"/>
            <a:ext cx="4819951" cy="5737980"/>
          </a:xfrm>
        </p:spPr>
        <p:txBody>
          <a:bodyPr anchor="t">
            <a:noAutofit/>
          </a:bodyPr>
          <a:lstStyle/>
          <a:p>
            <a:r>
              <a:rPr lang="sl-SI" sz="3200" dirty="0"/>
              <a:t>Letošnja kampanja naj bi bila sicer osredinjena na krepitev zdravstvene nege in babištva, zaradi aktualnih dogodkov po vsem svetu v zvezi s korona virusom pa je v ospredju predvsem izražanje podpore in hvaležnosti medicinskim sestram, zdravstvenim tehnikom in babicam za skrb in njihovo požrtvovalno delo.</a:t>
            </a:r>
          </a:p>
        </p:txBody>
      </p:sp>
    </p:spTree>
    <p:extLst>
      <p:ext uri="{BB962C8B-B14F-4D97-AF65-F5344CB8AC3E}">
        <p14:creationId xmlns:p14="http://schemas.microsoft.com/office/powerpoint/2010/main" val="41046524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5B908132-5F67-447B-B905-38508DA01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8721"/>
            <a:ext cx="4707671" cy="1225650"/>
          </a:xfrm>
        </p:spPr>
        <p:txBody>
          <a:bodyPr anchor="b">
            <a:normAutofit/>
          </a:bodyPr>
          <a:lstStyle/>
          <a:p>
            <a:endParaRPr lang="sl-SI" sz="3800">
              <a:solidFill>
                <a:schemeClr val="bg1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EA38897-7BA3-4408-8083-3235339C4A6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1873" y="1749756"/>
            <a:ext cx="471830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3AB1FD63-2A00-4ECB-BAD9-D5936FC8A8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7769" y="1909192"/>
            <a:ext cx="4586513" cy="3647710"/>
          </a:xfrm>
        </p:spPr>
        <p:txBody>
          <a:bodyPr>
            <a:normAutofit fontScale="92500" lnSpcReduction="10000"/>
          </a:bodyPr>
          <a:lstStyle/>
          <a:p>
            <a:r>
              <a:rPr lang="sl-SI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Medicinske sestre in drugi zdravstveni delavci so v ospredju odziva na virus COVID-19. </a:t>
            </a:r>
          </a:p>
          <a:p>
            <a:r>
              <a:rPr lang="sl-SI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Preprosto, brez medicinskih sester ne bi bilo odziva.</a:t>
            </a:r>
          </a:p>
          <a:p>
            <a:endParaRPr lang="sl-SI" sz="2000" dirty="0">
              <a:solidFill>
                <a:schemeClr val="bg1"/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11AD06B-AB20-4097-8606-5DA00DBACE8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4027" y="5707672"/>
            <a:ext cx="471399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Slika 3">
            <a:extLst>
              <a:ext uri="{FF2B5EF4-FFF2-40B4-BE49-F238E27FC236}">
                <a16:creationId xmlns:a16="http://schemas.microsoft.com/office/drawing/2014/main" id="{A6E2ED5A-1109-4F58-B4B8-4ED65CAB85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573" r="21588" b="1"/>
          <a:stretch/>
        </p:blipFill>
        <p:spPr>
          <a:xfrm>
            <a:off x="6525453" y="10"/>
            <a:ext cx="5666547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813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957861E-BB3A-47FB-A26F-F92B32CBB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803325"/>
            <a:ext cx="5314536" cy="1325563"/>
          </a:xfrm>
        </p:spPr>
        <p:txBody>
          <a:bodyPr>
            <a:normAutofit/>
          </a:bodyPr>
          <a:lstStyle/>
          <a:p>
            <a:endParaRPr lang="sl-SI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4B511626-A3E5-4EA3-BAA8-D09F465A20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279018"/>
            <a:ext cx="5314543" cy="3375920"/>
          </a:xfrm>
          <a:solidFill>
            <a:schemeClr val="bg2">
              <a:lumMod val="60000"/>
              <a:lumOff val="40000"/>
            </a:schemeClr>
          </a:solidFill>
        </p:spPr>
        <p:txBody>
          <a:bodyPr anchor="t">
            <a:normAutofit fontScale="92500" lnSpcReduction="10000"/>
          </a:bodyPr>
          <a:lstStyle/>
          <a:p>
            <a:r>
              <a:rPr lang="sl-SI" sz="4400" dirty="0"/>
              <a:t>WHO in njeni partnerji bodo ob svetovnem dnevu zdravja podali vrsto priporočil za okrepitev negovalne in babiške delovne sile.</a:t>
            </a:r>
          </a:p>
          <a:p>
            <a:endParaRPr lang="sl-SI" sz="180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577AF2DB-4505-4D48-90D9-F6AF23121A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85" r="2710" b="-1"/>
          <a:stretch/>
        </p:blipFill>
        <p:spPr>
          <a:xfrm>
            <a:off x="6750141" y="-2"/>
            <a:ext cx="5441859" cy="5654940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1898970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293</Words>
  <Application>Microsoft Office PowerPoint</Application>
  <PresentationFormat>Širokozaslonsko</PresentationFormat>
  <Paragraphs>19</Paragraphs>
  <Slides>11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11</vt:i4>
      </vt:variant>
    </vt:vector>
  </HeadingPairs>
  <TitlesOfParts>
    <vt:vector size="17" baseType="lpstr">
      <vt:lpstr>Arial</vt:lpstr>
      <vt:lpstr>Arial Black</vt:lpstr>
      <vt:lpstr>Calibri</vt:lpstr>
      <vt:lpstr>Calibri Light</vt:lpstr>
      <vt:lpstr>proxima-nova-alt</vt:lpstr>
      <vt:lpstr>Officeova tema</vt:lpstr>
      <vt:lpstr>Svetovni dan zdravja 2020  </vt:lpstr>
      <vt:lpstr>    Generalna skupščina Svetovne zdravstvene organizacije (WHO), ki je bila ustanovljena leta 1948, je 7. april določila za svetovni dan zdravja. Vsako leto se v želji po večjem osveščanju javnosti na ta dan izpostavi določeno temo s področja zdravja.</vt:lpstr>
      <vt:lpstr>Leta 2020 se bo svetovni dan zdravja osredotočil na ključno vlogo medicinskih sester in baic pri zagotavljnju zdravstvene oskrbe po vsem svetu.</vt:lpstr>
      <vt:lpstr>  l   V tem mednarodnem letu medicinskih sester in babic bo svetovni dan zdravja poudaril trenutno stanje zdravstvene nege in po vsem svetu. za okrepitev negovalne in babiške delovne 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Svetovni dan zdravja 2020</dc:title>
  <dc:creator>Šipec, Janko</dc:creator>
  <cp:lastModifiedBy>Stane Dragovan</cp:lastModifiedBy>
  <cp:revision>5</cp:revision>
  <dcterms:created xsi:type="dcterms:W3CDTF">2020-04-05T16:58:32Z</dcterms:created>
  <dcterms:modified xsi:type="dcterms:W3CDTF">2020-04-06T09:52:42Z</dcterms:modified>
</cp:coreProperties>
</file>