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4" r:id="rId7"/>
    <p:sldId id="265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9207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85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704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4966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620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157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342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9760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032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614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7457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ADF8-1A94-4CCD-834E-CDC07309FC52}" type="datetimeFigureOut">
              <a:rPr lang="sl-SI" smtClean="0"/>
              <a:t>27.10.2015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5AFB9-31A1-490C-B650-F06A7D1345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274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klad-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323528" y="260648"/>
            <a:ext cx="835292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pPr algn="ctr"/>
            <a:r>
              <a:rPr lang="sl-SI" sz="2400" b="1" dirty="0" smtClean="0">
                <a:solidFill>
                  <a:srgbClr val="FF0000"/>
                </a:solidFill>
              </a:rPr>
              <a:t>INFORMACIJA O ŠTIPENDIJAH V ŠOL.L. 2016/17</a:t>
            </a:r>
          </a:p>
          <a:p>
            <a:pPr algn="ctr"/>
            <a:endParaRPr lang="sl-SI" b="1" dirty="0">
              <a:solidFill>
                <a:srgbClr val="FF0000"/>
              </a:solidFill>
            </a:endParaRPr>
          </a:p>
          <a:p>
            <a:r>
              <a:rPr lang="sl-SI" dirty="0"/>
              <a:t> </a:t>
            </a:r>
            <a:r>
              <a:rPr lang="sl-SI" sz="2800" dirty="0">
                <a:solidFill>
                  <a:srgbClr val="00B050"/>
                </a:solidFill>
              </a:rPr>
              <a:t>Vrste štipendij za </a:t>
            </a:r>
            <a:r>
              <a:rPr lang="sl-SI" sz="2800" dirty="0" smtClean="0">
                <a:solidFill>
                  <a:srgbClr val="00B050"/>
                </a:solidFill>
              </a:rPr>
              <a:t>izobraževanje </a:t>
            </a:r>
            <a:r>
              <a:rPr lang="sl-SI" sz="2800" dirty="0">
                <a:solidFill>
                  <a:srgbClr val="00B050"/>
                </a:solidFill>
              </a:rPr>
              <a:t>doma in v tujini: </a:t>
            </a:r>
          </a:p>
          <a:p>
            <a:r>
              <a:rPr lang="sl-SI" sz="2800" dirty="0">
                <a:solidFill>
                  <a:srgbClr val="0070C0"/>
                </a:solidFill>
              </a:rPr>
              <a:t>1</a:t>
            </a:r>
            <a:r>
              <a:rPr lang="sl-SI" sz="2800" dirty="0" smtClean="0">
                <a:solidFill>
                  <a:srgbClr val="0070C0"/>
                </a:solidFill>
              </a:rPr>
              <a:t>. državne</a:t>
            </a:r>
            <a:r>
              <a:rPr lang="sl-SI" sz="2800" dirty="0">
                <a:solidFill>
                  <a:srgbClr val="0070C0"/>
                </a:solidFill>
              </a:rPr>
              <a:t>, </a:t>
            </a:r>
          </a:p>
          <a:p>
            <a:r>
              <a:rPr lang="sl-SI" sz="2800" dirty="0">
                <a:solidFill>
                  <a:srgbClr val="0070C0"/>
                </a:solidFill>
              </a:rPr>
              <a:t>2</a:t>
            </a:r>
            <a:r>
              <a:rPr lang="sl-SI" sz="2800" dirty="0" smtClean="0">
                <a:solidFill>
                  <a:srgbClr val="0070C0"/>
                </a:solidFill>
              </a:rPr>
              <a:t>. Zoisove</a:t>
            </a:r>
            <a:r>
              <a:rPr lang="sl-SI" sz="2800" dirty="0">
                <a:solidFill>
                  <a:srgbClr val="0070C0"/>
                </a:solidFill>
              </a:rPr>
              <a:t>, </a:t>
            </a:r>
          </a:p>
          <a:p>
            <a:r>
              <a:rPr lang="sl-SI" sz="2800" dirty="0">
                <a:solidFill>
                  <a:srgbClr val="0070C0"/>
                </a:solidFill>
              </a:rPr>
              <a:t>3</a:t>
            </a:r>
            <a:r>
              <a:rPr lang="sl-SI" sz="2800" dirty="0" smtClean="0">
                <a:solidFill>
                  <a:srgbClr val="0070C0"/>
                </a:solidFill>
              </a:rPr>
              <a:t>. za </a:t>
            </a:r>
            <a:r>
              <a:rPr lang="sl-SI" sz="2800" dirty="0">
                <a:solidFill>
                  <a:srgbClr val="0070C0"/>
                </a:solidFill>
              </a:rPr>
              <a:t>deficitarne poklice, </a:t>
            </a:r>
          </a:p>
          <a:p>
            <a:r>
              <a:rPr lang="sl-SI" sz="2800" dirty="0">
                <a:solidFill>
                  <a:srgbClr val="0070C0"/>
                </a:solidFill>
              </a:rPr>
              <a:t>4</a:t>
            </a:r>
            <a:r>
              <a:rPr lang="sl-SI" sz="2800" dirty="0" smtClean="0">
                <a:solidFill>
                  <a:srgbClr val="0070C0"/>
                </a:solidFill>
              </a:rPr>
              <a:t>. kadrovske </a:t>
            </a:r>
            <a:r>
              <a:rPr lang="sl-SI" sz="2800" dirty="0">
                <a:solidFill>
                  <a:srgbClr val="0070C0"/>
                </a:solidFill>
              </a:rPr>
              <a:t>(sofinanciranje), </a:t>
            </a:r>
          </a:p>
          <a:p>
            <a:r>
              <a:rPr lang="pl-PL" sz="2800" dirty="0">
                <a:solidFill>
                  <a:srgbClr val="0070C0"/>
                </a:solidFill>
              </a:rPr>
              <a:t>5</a:t>
            </a:r>
            <a:r>
              <a:rPr lang="pl-PL" sz="2800" dirty="0" smtClean="0">
                <a:solidFill>
                  <a:srgbClr val="0070C0"/>
                </a:solidFill>
              </a:rPr>
              <a:t>. štipendije </a:t>
            </a:r>
            <a:r>
              <a:rPr lang="pl-PL" sz="2800" dirty="0">
                <a:solidFill>
                  <a:srgbClr val="0070C0"/>
                </a:solidFill>
              </a:rPr>
              <a:t>za Slovence v zamejstvu in po svetu, </a:t>
            </a:r>
          </a:p>
          <a:p>
            <a:r>
              <a:rPr lang="sl-SI" sz="2800" dirty="0">
                <a:solidFill>
                  <a:srgbClr val="0070C0"/>
                </a:solidFill>
              </a:rPr>
              <a:t>6</a:t>
            </a:r>
            <a:r>
              <a:rPr lang="sl-SI" sz="2800" dirty="0" smtClean="0">
                <a:solidFill>
                  <a:srgbClr val="0070C0"/>
                </a:solidFill>
              </a:rPr>
              <a:t>. štipendije </a:t>
            </a:r>
            <a:r>
              <a:rPr lang="sl-SI" sz="2800" dirty="0">
                <a:solidFill>
                  <a:srgbClr val="0070C0"/>
                </a:solidFill>
              </a:rPr>
              <a:t>Ad </a:t>
            </a:r>
            <a:r>
              <a:rPr lang="sl-SI" sz="2800" dirty="0" err="1">
                <a:solidFill>
                  <a:srgbClr val="0070C0"/>
                </a:solidFill>
              </a:rPr>
              <a:t>futura</a:t>
            </a:r>
            <a:r>
              <a:rPr lang="sl-SI" sz="2800" dirty="0">
                <a:solidFill>
                  <a:srgbClr val="0070C0"/>
                </a:solidFill>
              </a:rPr>
              <a:t> za mednarodno mobilnost: </a:t>
            </a:r>
          </a:p>
          <a:p>
            <a:r>
              <a:rPr lang="sl-SI" sz="2800" dirty="0" smtClean="0">
                <a:solidFill>
                  <a:srgbClr val="0070C0"/>
                </a:solidFill>
              </a:rPr>
              <a:t>– za </a:t>
            </a:r>
            <a:r>
              <a:rPr lang="sl-SI" sz="2800" dirty="0">
                <a:solidFill>
                  <a:srgbClr val="0070C0"/>
                </a:solidFill>
              </a:rPr>
              <a:t>izobraževanje, </a:t>
            </a:r>
          </a:p>
          <a:p>
            <a:r>
              <a:rPr lang="sl-SI" sz="2800" dirty="0" smtClean="0">
                <a:solidFill>
                  <a:srgbClr val="0070C0"/>
                </a:solidFill>
              </a:rPr>
              <a:t>– za </a:t>
            </a:r>
            <a:r>
              <a:rPr lang="sl-SI" sz="2800" dirty="0">
                <a:solidFill>
                  <a:srgbClr val="0070C0"/>
                </a:solidFill>
              </a:rPr>
              <a:t>študijski obisk, </a:t>
            </a:r>
          </a:p>
          <a:p>
            <a:r>
              <a:rPr lang="sl-SI" sz="2800" dirty="0" smtClean="0">
                <a:solidFill>
                  <a:srgbClr val="0070C0"/>
                </a:solidFill>
              </a:rPr>
              <a:t>– za </a:t>
            </a:r>
            <a:r>
              <a:rPr lang="sl-SI" sz="2800" dirty="0">
                <a:solidFill>
                  <a:srgbClr val="0070C0"/>
                </a:solidFill>
              </a:rPr>
              <a:t>sodelovanje na tekmovanjih iz znanja in </a:t>
            </a:r>
            <a:endParaRPr lang="sl-SI" sz="2800" dirty="0" smtClean="0">
              <a:solidFill>
                <a:srgbClr val="0070C0"/>
              </a:solidFill>
            </a:endParaRPr>
          </a:p>
          <a:p>
            <a:r>
              <a:rPr lang="sl-SI" sz="2800" dirty="0">
                <a:solidFill>
                  <a:srgbClr val="0070C0"/>
                </a:solidFill>
              </a:rPr>
              <a:t> </a:t>
            </a:r>
            <a:r>
              <a:rPr lang="sl-SI" sz="2800" dirty="0" smtClean="0">
                <a:solidFill>
                  <a:srgbClr val="0070C0"/>
                </a:solidFill>
              </a:rPr>
              <a:t>  raziskovanja </a:t>
            </a:r>
            <a:endParaRPr lang="sl-SI" sz="2800" dirty="0">
              <a:solidFill>
                <a:srgbClr val="0070C0"/>
              </a:solidFill>
            </a:endParaRPr>
          </a:p>
          <a:p>
            <a:endParaRPr lang="sl-SI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4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683568" y="476672"/>
            <a:ext cx="763284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r>
              <a:rPr lang="sl-SI" sz="2400" dirty="0">
                <a:solidFill>
                  <a:srgbClr val="0070C0"/>
                </a:solidFill>
              </a:rPr>
              <a:t>Višina osnovne Zoisove štipendije: </a:t>
            </a:r>
          </a:p>
          <a:p>
            <a:r>
              <a:rPr lang="sl-SI" sz="2400" dirty="0">
                <a:solidFill>
                  <a:srgbClr val="0070C0"/>
                </a:solidFill>
              </a:rPr>
              <a:t>•dijaki 120 €, </a:t>
            </a:r>
          </a:p>
          <a:p>
            <a:r>
              <a:rPr lang="sl-SI" sz="2400" dirty="0">
                <a:solidFill>
                  <a:srgbClr val="0070C0"/>
                </a:solidFill>
              </a:rPr>
              <a:t>•študenti 140 €, </a:t>
            </a:r>
          </a:p>
          <a:p>
            <a:r>
              <a:rPr lang="sl-SI" sz="2400" dirty="0">
                <a:solidFill>
                  <a:srgbClr val="0070C0"/>
                </a:solidFill>
              </a:rPr>
              <a:t>•za izobraževanje v tujini x2 (dijaki 240 € in študenti 280 €). </a:t>
            </a:r>
          </a:p>
          <a:p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Možni dodatki: </a:t>
            </a:r>
          </a:p>
          <a:p>
            <a:r>
              <a:rPr lang="sl-SI" sz="2400" dirty="0">
                <a:solidFill>
                  <a:srgbClr val="0070C0"/>
                </a:solidFill>
              </a:rPr>
              <a:t>•dodatek za bivanje: 80 € </a:t>
            </a:r>
          </a:p>
          <a:p>
            <a:r>
              <a:rPr lang="pl-PL" sz="2400" dirty="0">
                <a:solidFill>
                  <a:srgbClr val="0070C0"/>
                </a:solidFill>
              </a:rPr>
              <a:t>•dodatek za štipendiste s posebnimi potrebami: 50 € </a:t>
            </a:r>
          </a:p>
          <a:p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Pogoji za dodatke so enaki kot pri državni štipendiji. </a:t>
            </a:r>
          </a:p>
        </p:txBody>
      </p:sp>
    </p:spTree>
    <p:extLst>
      <p:ext uri="{BB962C8B-B14F-4D97-AF65-F5344CB8AC3E}">
        <p14:creationId xmlns:p14="http://schemas.microsoft.com/office/powerpoint/2010/main" val="2008226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539552" y="476672"/>
            <a:ext cx="799288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endParaRPr lang="sl-SI" dirty="0"/>
          </a:p>
          <a:p>
            <a:r>
              <a:rPr lang="sl-SI" sz="2000" dirty="0" smtClean="0">
                <a:solidFill>
                  <a:srgbClr val="0070C0"/>
                </a:solidFill>
              </a:rPr>
              <a:t>Vloga </a:t>
            </a:r>
            <a:r>
              <a:rPr lang="sl-SI" sz="2000" dirty="0">
                <a:solidFill>
                  <a:srgbClr val="0070C0"/>
                </a:solidFill>
              </a:rPr>
              <a:t>za dodelitev štipendije se vloži na podlagi javnega razpisa: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javni </a:t>
            </a:r>
            <a:r>
              <a:rPr lang="sl-SI" sz="2000" dirty="0">
                <a:solidFill>
                  <a:srgbClr val="0070C0"/>
                </a:solidFill>
              </a:rPr>
              <a:t>razpis in potrebne obrazce objavi sklad </a:t>
            </a:r>
            <a:r>
              <a:rPr lang="sl-SI" sz="2000" b="1" dirty="0">
                <a:solidFill>
                  <a:srgbClr val="0070C0"/>
                </a:solidFill>
              </a:rPr>
              <a:t>do konca junija</a:t>
            </a:r>
            <a:r>
              <a:rPr lang="sl-SI" sz="2000" dirty="0">
                <a:solidFill>
                  <a:srgbClr val="0070C0"/>
                </a:solidFill>
              </a:rPr>
              <a:t>;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objava </a:t>
            </a:r>
            <a:r>
              <a:rPr lang="sl-SI" sz="2000" dirty="0">
                <a:solidFill>
                  <a:srgbClr val="0070C0"/>
                </a:solidFill>
              </a:rPr>
              <a:t>je na voljo na spletni strani Javnega sklada RS za razvoj kadrov </a:t>
            </a:r>
            <a:r>
              <a:rPr lang="sl-SI" sz="2000" dirty="0" smtClean="0">
                <a:solidFill>
                  <a:srgbClr val="0070C0"/>
                </a:solidFill>
              </a:rPr>
              <a:t>in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   štipendije</a:t>
            </a:r>
            <a:r>
              <a:rPr lang="sl-SI" sz="2000" dirty="0">
                <a:solidFill>
                  <a:srgbClr val="0070C0"/>
                </a:solidFill>
              </a:rPr>
              <a:t>: </a:t>
            </a:r>
            <a:r>
              <a:rPr lang="sl-SI" sz="2000" b="1" dirty="0" err="1">
                <a:solidFill>
                  <a:srgbClr val="0070C0"/>
                </a:solidFill>
              </a:rPr>
              <a:t>www.sklad</a:t>
            </a:r>
            <a:r>
              <a:rPr lang="sl-SI" sz="2000" b="1" dirty="0">
                <a:solidFill>
                  <a:srgbClr val="0070C0"/>
                </a:solidFill>
              </a:rPr>
              <a:t>-</a:t>
            </a:r>
            <a:r>
              <a:rPr lang="sl-SI" sz="2000" b="1" dirty="0" err="1">
                <a:solidFill>
                  <a:srgbClr val="0070C0"/>
                </a:solidFill>
              </a:rPr>
              <a:t>kadri.si</a:t>
            </a:r>
            <a:r>
              <a:rPr lang="sl-SI" sz="2000" b="1" dirty="0">
                <a:solidFill>
                  <a:srgbClr val="0070C0"/>
                </a:solidFill>
              </a:rPr>
              <a:t>; </a:t>
            </a:r>
            <a:endParaRPr lang="sl-SI" sz="2000" dirty="0">
              <a:solidFill>
                <a:srgbClr val="0070C0"/>
              </a:solidFill>
            </a:endParaRPr>
          </a:p>
          <a:p>
            <a:r>
              <a:rPr lang="pl-PL" sz="2000" dirty="0" smtClean="0">
                <a:solidFill>
                  <a:srgbClr val="0070C0"/>
                </a:solidFill>
              </a:rPr>
              <a:t>• </a:t>
            </a:r>
            <a:r>
              <a:rPr lang="pl-PL" sz="2000" b="1" dirty="0" smtClean="0">
                <a:solidFill>
                  <a:srgbClr val="0070C0"/>
                </a:solidFill>
              </a:rPr>
              <a:t>vlogo </a:t>
            </a:r>
            <a:r>
              <a:rPr lang="pl-PL" sz="2000" b="1" dirty="0">
                <a:solidFill>
                  <a:srgbClr val="0070C0"/>
                </a:solidFill>
              </a:rPr>
              <a:t>je potrebno oddati do roka v javnem razpisu. </a:t>
            </a:r>
            <a:endParaRPr lang="pl-PL" sz="2000" dirty="0">
              <a:solidFill>
                <a:srgbClr val="0070C0"/>
              </a:solidFill>
            </a:endParaRPr>
          </a:p>
          <a:p>
            <a:endParaRPr lang="sl-SI" sz="2000" dirty="0">
              <a:solidFill>
                <a:srgbClr val="0070C0"/>
              </a:solidFill>
            </a:endParaRPr>
          </a:p>
          <a:p>
            <a:r>
              <a:rPr lang="sl-SI" sz="2000" dirty="0">
                <a:solidFill>
                  <a:srgbClr val="0070C0"/>
                </a:solidFill>
              </a:rPr>
              <a:t>Vloga za nadaljnje prejemanje štipendije</a:t>
            </a:r>
            <a:r>
              <a:rPr lang="sl-SI" sz="2000" dirty="0" smtClean="0">
                <a:solidFill>
                  <a:srgbClr val="0070C0"/>
                </a:solidFill>
              </a:rPr>
              <a:t>: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 </a:t>
            </a:r>
            <a:endParaRPr lang="sl-SI" sz="2000" dirty="0">
              <a:solidFill>
                <a:srgbClr val="0070C0"/>
              </a:solidFill>
            </a:endParaRPr>
          </a:p>
          <a:p>
            <a:r>
              <a:rPr lang="pl-PL" sz="2000" dirty="0" smtClean="0">
                <a:solidFill>
                  <a:srgbClr val="0070C0"/>
                </a:solidFill>
              </a:rPr>
              <a:t>• BREZ </a:t>
            </a:r>
            <a:r>
              <a:rPr lang="pl-PL" sz="2000" dirty="0">
                <a:solidFill>
                  <a:srgbClr val="0070C0"/>
                </a:solidFill>
              </a:rPr>
              <a:t>POZIVA in ROKA za oddajo vloge; </a:t>
            </a:r>
          </a:p>
          <a:p>
            <a:r>
              <a:rPr lang="pl-PL" sz="2000" dirty="0" smtClean="0">
                <a:solidFill>
                  <a:srgbClr val="0070C0"/>
                </a:solidFill>
              </a:rPr>
              <a:t>• vloga </a:t>
            </a:r>
            <a:r>
              <a:rPr lang="pl-PL" sz="2000" dirty="0">
                <a:solidFill>
                  <a:srgbClr val="0070C0"/>
                </a:solidFill>
              </a:rPr>
              <a:t>se nahaja na zgornji spletni strani sklada;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vlogo </a:t>
            </a:r>
            <a:r>
              <a:rPr lang="sl-SI" sz="2000" dirty="0">
                <a:solidFill>
                  <a:srgbClr val="0070C0"/>
                </a:solidFill>
              </a:rPr>
              <a:t>je potrebno oddati zadnji mesec pred začetkom novega </a:t>
            </a:r>
            <a:endParaRPr lang="sl-SI" sz="2000" dirty="0" smtClean="0">
              <a:solidFill>
                <a:srgbClr val="0070C0"/>
              </a:solidFill>
            </a:endParaRP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šolskega/študijskega </a:t>
            </a:r>
            <a:r>
              <a:rPr lang="sl-SI" sz="2000" dirty="0">
                <a:solidFill>
                  <a:srgbClr val="0070C0"/>
                </a:solidFill>
              </a:rPr>
              <a:t>leta, sicer štipendija do oddaje vloge miruje in se </a:t>
            </a:r>
            <a:r>
              <a:rPr lang="sl-SI" sz="2000" dirty="0" smtClean="0">
                <a:solidFill>
                  <a:srgbClr val="0070C0"/>
                </a:solidFill>
              </a:rPr>
              <a:t>ne</a:t>
            </a: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</a:t>
            </a:r>
            <a:r>
              <a:rPr lang="sl-SI" sz="2000" dirty="0">
                <a:solidFill>
                  <a:srgbClr val="0070C0"/>
                </a:solidFill>
              </a:rPr>
              <a:t>izplačuje. </a:t>
            </a:r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370567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539552" y="476672"/>
            <a:ext cx="799288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pPr algn="ctr"/>
            <a:r>
              <a:rPr lang="sl-SI" sz="2400" b="1" dirty="0" smtClean="0">
                <a:solidFill>
                  <a:srgbClr val="00B050"/>
                </a:solidFill>
              </a:rPr>
              <a:t>Štipendije </a:t>
            </a:r>
            <a:r>
              <a:rPr lang="sl-SI" sz="2400" b="1" dirty="0">
                <a:solidFill>
                  <a:srgbClr val="00B050"/>
                </a:solidFill>
              </a:rPr>
              <a:t>za deficitarne poklice </a:t>
            </a:r>
            <a:endParaRPr lang="sl-SI" sz="2400" b="1" dirty="0" smtClean="0">
              <a:solidFill>
                <a:srgbClr val="00B050"/>
              </a:solidFill>
            </a:endParaRPr>
          </a:p>
          <a:p>
            <a:endParaRPr lang="sl-SI" sz="2400" b="1" dirty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Upravičenci: dijaki in študenti, ki se izobražujejo na ravneh in področjih izobraževanja, opredeljenih v politiki štipendiranja. </a:t>
            </a:r>
          </a:p>
          <a:p>
            <a:r>
              <a:rPr lang="sl-SI" sz="2400" dirty="0">
                <a:solidFill>
                  <a:srgbClr val="0070C0"/>
                </a:solidFill>
              </a:rPr>
              <a:t>Politiko štipendiranja sprejme Vlada RS za obdobje 5 let in določi: 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•</a:t>
            </a:r>
            <a:r>
              <a:rPr lang="sl-SI" sz="2400" dirty="0" smtClean="0">
                <a:solidFill>
                  <a:srgbClr val="0070C0"/>
                </a:solidFill>
              </a:rPr>
              <a:t> </a:t>
            </a:r>
            <a:r>
              <a:rPr lang="it-IT" sz="2400" dirty="0" err="1" smtClean="0">
                <a:solidFill>
                  <a:srgbClr val="0070C0"/>
                </a:solidFill>
              </a:rPr>
              <a:t>cilje</a:t>
            </a:r>
            <a:r>
              <a:rPr lang="it-IT" sz="2400" dirty="0" smtClean="0">
                <a:solidFill>
                  <a:srgbClr val="0070C0"/>
                </a:solidFill>
              </a:rPr>
              <a:t> </a:t>
            </a:r>
            <a:r>
              <a:rPr lang="it-IT" sz="2400" dirty="0" err="1">
                <a:solidFill>
                  <a:srgbClr val="0070C0"/>
                </a:solidFill>
              </a:rPr>
              <a:t>štipendij</a:t>
            </a:r>
            <a:r>
              <a:rPr lang="it-IT" sz="2400" dirty="0">
                <a:solidFill>
                  <a:srgbClr val="0070C0"/>
                </a:solidFill>
              </a:rPr>
              <a:t> za </a:t>
            </a:r>
            <a:r>
              <a:rPr lang="it-IT" sz="2400" dirty="0" err="1">
                <a:solidFill>
                  <a:srgbClr val="0070C0"/>
                </a:solidFill>
              </a:rPr>
              <a:t>deficitarne</a:t>
            </a:r>
            <a:r>
              <a:rPr lang="it-IT" sz="2400" dirty="0">
                <a:solidFill>
                  <a:srgbClr val="0070C0"/>
                </a:solidFill>
              </a:rPr>
              <a:t> </a:t>
            </a:r>
            <a:r>
              <a:rPr lang="it-IT" sz="2400" dirty="0" err="1">
                <a:solidFill>
                  <a:srgbClr val="0070C0"/>
                </a:solidFill>
              </a:rPr>
              <a:t>poklice</a:t>
            </a:r>
            <a:r>
              <a:rPr lang="it-IT" sz="2400" dirty="0">
                <a:solidFill>
                  <a:srgbClr val="0070C0"/>
                </a:solidFill>
              </a:rPr>
              <a:t> v </a:t>
            </a:r>
            <a:r>
              <a:rPr lang="it-IT" sz="2400" dirty="0" err="1">
                <a:solidFill>
                  <a:srgbClr val="0070C0"/>
                </a:solidFill>
              </a:rPr>
              <a:t>Republiki</a:t>
            </a:r>
            <a:r>
              <a:rPr lang="it-IT" sz="2400" dirty="0">
                <a:solidFill>
                  <a:srgbClr val="0070C0"/>
                </a:solidFill>
              </a:rPr>
              <a:t> </a:t>
            </a:r>
            <a:r>
              <a:rPr lang="it-IT" sz="2400" dirty="0" err="1">
                <a:solidFill>
                  <a:srgbClr val="0070C0"/>
                </a:solidFill>
              </a:rPr>
              <a:t>Sloveniji</a:t>
            </a:r>
            <a:r>
              <a:rPr lang="it-IT" sz="2400" dirty="0">
                <a:solidFill>
                  <a:srgbClr val="0070C0"/>
                </a:solidFill>
              </a:rPr>
              <a:t>,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opredelitev </a:t>
            </a:r>
            <a:r>
              <a:rPr lang="sl-SI" sz="2400" dirty="0">
                <a:solidFill>
                  <a:srgbClr val="0070C0"/>
                </a:solidFill>
              </a:rPr>
              <a:t>področij, ki se spodbujajo preko politike </a:t>
            </a:r>
            <a:r>
              <a:rPr lang="sl-SI" sz="2400" dirty="0" smtClean="0">
                <a:solidFill>
                  <a:srgbClr val="0070C0"/>
                </a:solidFill>
              </a:rPr>
              <a:t>štipendij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za deficitarne poklice,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predviden </a:t>
            </a:r>
            <a:r>
              <a:rPr lang="sl-SI" sz="2400" dirty="0">
                <a:solidFill>
                  <a:srgbClr val="0070C0"/>
                </a:solidFill>
              </a:rPr>
              <a:t>obseg sredstev za uresničevanje politike štipendij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za </a:t>
            </a:r>
            <a:r>
              <a:rPr lang="sl-SI" sz="2400" dirty="0">
                <a:solidFill>
                  <a:srgbClr val="0070C0"/>
                </a:solidFill>
              </a:rPr>
              <a:t>deficitarne poklice,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kazalce </a:t>
            </a:r>
            <a:r>
              <a:rPr lang="sl-SI" sz="2400" dirty="0">
                <a:solidFill>
                  <a:srgbClr val="0070C0"/>
                </a:solidFill>
              </a:rPr>
              <a:t>spremljanja doseganja ciljev, 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•</a:t>
            </a:r>
            <a:r>
              <a:rPr lang="sl-SI" sz="2400" dirty="0" smtClean="0">
                <a:solidFill>
                  <a:srgbClr val="0070C0"/>
                </a:solidFill>
              </a:rPr>
              <a:t> </a:t>
            </a:r>
            <a:r>
              <a:rPr lang="it-IT" sz="2400" dirty="0" err="1" smtClean="0">
                <a:solidFill>
                  <a:srgbClr val="0070C0"/>
                </a:solidFill>
              </a:rPr>
              <a:t>pričakovane</a:t>
            </a:r>
            <a:r>
              <a:rPr lang="it-IT" sz="2400" dirty="0" smtClean="0">
                <a:solidFill>
                  <a:srgbClr val="0070C0"/>
                </a:solidFill>
              </a:rPr>
              <a:t> </a:t>
            </a:r>
            <a:r>
              <a:rPr lang="it-IT" sz="2400" dirty="0" err="1">
                <a:solidFill>
                  <a:srgbClr val="0070C0"/>
                </a:solidFill>
              </a:rPr>
              <a:t>rezultate</a:t>
            </a:r>
            <a:r>
              <a:rPr lang="it-IT" sz="2400" dirty="0">
                <a:solidFill>
                  <a:srgbClr val="0070C0"/>
                </a:solidFill>
              </a:rPr>
              <a:t> </a:t>
            </a:r>
            <a:r>
              <a:rPr lang="it-IT" sz="2400" dirty="0" err="1">
                <a:solidFill>
                  <a:srgbClr val="0070C0"/>
                </a:solidFill>
              </a:rPr>
              <a:t>štipendij</a:t>
            </a:r>
            <a:r>
              <a:rPr lang="it-IT" sz="2400" dirty="0">
                <a:solidFill>
                  <a:srgbClr val="0070C0"/>
                </a:solidFill>
              </a:rPr>
              <a:t> za </a:t>
            </a:r>
            <a:r>
              <a:rPr lang="it-IT" sz="2400" dirty="0" err="1">
                <a:solidFill>
                  <a:srgbClr val="0070C0"/>
                </a:solidFill>
              </a:rPr>
              <a:t>deficitarne</a:t>
            </a:r>
            <a:r>
              <a:rPr lang="it-IT" sz="2400" dirty="0">
                <a:solidFill>
                  <a:srgbClr val="0070C0"/>
                </a:solidFill>
              </a:rPr>
              <a:t> </a:t>
            </a:r>
            <a:r>
              <a:rPr lang="it-IT" sz="2400" dirty="0" err="1">
                <a:solidFill>
                  <a:srgbClr val="0070C0"/>
                </a:solidFill>
              </a:rPr>
              <a:t>poklice</a:t>
            </a:r>
            <a:r>
              <a:rPr lang="it-IT" sz="2400" dirty="0">
                <a:solidFill>
                  <a:srgbClr val="0070C0"/>
                </a:solidFill>
              </a:rPr>
              <a:t>, </a:t>
            </a:r>
          </a:p>
          <a:p>
            <a:r>
              <a:rPr lang="es-ES" sz="2400" dirty="0" smtClean="0">
                <a:solidFill>
                  <a:srgbClr val="0070C0"/>
                </a:solidFill>
              </a:rPr>
              <a:t>•</a:t>
            </a:r>
            <a:r>
              <a:rPr lang="sl-SI" sz="2400" dirty="0" smtClean="0">
                <a:solidFill>
                  <a:srgbClr val="0070C0"/>
                </a:solidFill>
              </a:rPr>
              <a:t> </a:t>
            </a:r>
            <a:r>
              <a:rPr lang="es-ES" sz="2400" dirty="0" smtClean="0">
                <a:solidFill>
                  <a:srgbClr val="0070C0"/>
                </a:solidFill>
              </a:rPr>
              <a:t>način </a:t>
            </a:r>
            <a:r>
              <a:rPr lang="es-ES" sz="2400" dirty="0">
                <a:solidFill>
                  <a:srgbClr val="0070C0"/>
                </a:solidFill>
              </a:rPr>
              <a:t>in obdobje poročanja o izvajanju štipendiranja. </a:t>
            </a:r>
          </a:p>
          <a:p>
            <a:endParaRPr lang="sl-SI" sz="2400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31462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683568" y="404664"/>
            <a:ext cx="756084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>
                <a:solidFill>
                  <a:srgbClr val="00B050"/>
                </a:solidFill>
              </a:rPr>
              <a:t>Oddaja vloge za vsakoletno dodelitev pravice – RAZPIS </a:t>
            </a:r>
          </a:p>
          <a:p>
            <a:r>
              <a:rPr lang="sl-SI" sz="2800" b="1" dirty="0" smtClean="0">
                <a:solidFill>
                  <a:srgbClr val="0070C0"/>
                </a:solidFill>
              </a:rPr>
              <a:t>• </a:t>
            </a:r>
            <a:r>
              <a:rPr lang="sl-SI" sz="2800" dirty="0" smtClean="0">
                <a:solidFill>
                  <a:srgbClr val="0070C0"/>
                </a:solidFill>
              </a:rPr>
              <a:t>vloga se nahaja na spletni strani Javnega sklada </a:t>
            </a:r>
          </a:p>
          <a:p>
            <a:r>
              <a:rPr lang="sl-SI" sz="2800" dirty="0">
                <a:solidFill>
                  <a:srgbClr val="0070C0"/>
                </a:solidFill>
              </a:rPr>
              <a:t> </a:t>
            </a:r>
            <a:r>
              <a:rPr lang="sl-SI" sz="2800" dirty="0" smtClean="0">
                <a:solidFill>
                  <a:srgbClr val="0070C0"/>
                </a:solidFill>
              </a:rPr>
              <a:t>  RS za razvoj kadrov in štipendije: </a:t>
            </a:r>
            <a:r>
              <a:rPr lang="sl-SI" sz="2800" dirty="0" err="1" smtClean="0">
                <a:solidFill>
                  <a:srgbClr val="0070C0"/>
                </a:solidFill>
                <a:hlinkClick r:id="rId2"/>
              </a:rPr>
              <a:t>www.sklad</a:t>
            </a:r>
            <a:r>
              <a:rPr lang="sl-SI" sz="2800" dirty="0" smtClean="0">
                <a:solidFill>
                  <a:srgbClr val="0070C0"/>
                </a:solidFill>
                <a:hlinkClick r:id="rId2"/>
              </a:rPr>
              <a:t>-</a:t>
            </a:r>
            <a:endParaRPr lang="sl-SI" sz="2800" dirty="0" smtClean="0">
              <a:solidFill>
                <a:srgbClr val="0070C0"/>
              </a:solidFill>
            </a:endParaRPr>
          </a:p>
          <a:p>
            <a:r>
              <a:rPr lang="sl-SI" sz="2800" dirty="0">
                <a:solidFill>
                  <a:srgbClr val="0070C0"/>
                </a:solidFill>
              </a:rPr>
              <a:t> </a:t>
            </a:r>
            <a:r>
              <a:rPr lang="sl-SI" sz="2800" dirty="0" smtClean="0">
                <a:solidFill>
                  <a:srgbClr val="0070C0"/>
                </a:solidFill>
              </a:rPr>
              <a:t>  </a:t>
            </a:r>
            <a:r>
              <a:rPr lang="sl-SI" sz="2800" dirty="0" err="1" smtClean="0">
                <a:solidFill>
                  <a:srgbClr val="0070C0"/>
                </a:solidFill>
              </a:rPr>
              <a:t>kadri.si</a:t>
            </a:r>
            <a:r>
              <a:rPr lang="sl-SI" sz="28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sl-SI" sz="2800" dirty="0" smtClean="0">
                <a:solidFill>
                  <a:srgbClr val="0070C0"/>
                </a:solidFill>
              </a:rPr>
              <a:t>• vlogo je potrebno oddati na Javni sklad za razvoj</a:t>
            </a:r>
          </a:p>
          <a:p>
            <a:r>
              <a:rPr lang="sl-SI" sz="2800" dirty="0">
                <a:solidFill>
                  <a:srgbClr val="0070C0"/>
                </a:solidFill>
              </a:rPr>
              <a:t> </a:t>
            </a:r>
            <a:r>
              <a:rPr lang="sl-SI" sz="2800" dirty="0" smtClean="0">
                <a:solidFill>
                  <a:srgbClr val="0070C0"/>
                </a:solidFill>
              </a:rPr>
              <a:t>  kadrov in štipendije, Dunajska 22, 1000 Ljubljana, </a:t>
            </a:r>
          </a:p>
          <a:p>
            <a:r>
              <a:rPr lang="pl-PL" sz="2800" dirty="0" smtClean="0">
                <a:solidFill>
                  <a:srgbClr val="0070C0"/>
                </a:solidFill>
              </a:rPr>
              <a:t>• oddaja vloge ima odprt rok. </a:t>
            </a:r>
          </a:p>
          <a:p>
            <a:endParaRPr lang="sl-SI" sz="2800" dirty="0" smtClean="0">
              <a:solidFill>
                <a:srgbClr val="0070C0"/>
              </a:solidFill>
            </a:endParaRPr>
          </a:p>
          <a:p>
            <a:r>
              <a:rPr lang="sl-SI" sz="2800" dirty="0" smtClean="0">
                <a:solidFill>
                  <a:srgbClr val="0070C0"/>
                </a:solidFill>
              </a:rPr>
              <a:t>Višina štipendije: 100 € </a:t>
            </a:r>
          </a:p>
          <a:p>
            <a:r>
              <a:rPr lang="sl-SI" sz="2800" dirty="0" smtClean="0">
                <a:solidFill>
                  <a:srgbClr val="0070C0"/>
                </a:solidFill>
              </a:rPr>
              <a:t>Prednost imajo kadrovske štipendije.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18547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539552" y="476672"/>
            <a:ext cx="78488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pPr algn="ctr"/>
            <a:r>
              <a:rPr lang="sl-SI" sz="2400" dirty="0">
                <a:solidFill>
                  <a:srgbClr val="00B050"/>
                </a:solidFill>
              </a:rPr>
              <a:t>Sofinanciranje kadrovskih štipendij </a:t>
            </a:r>
            <a:endParaRPr lang="sl-SI" sz="2400" dirty="0" smtClean="0">
              <a:solidFill>
                <a:srgbClr val="00B050"/>
              </a:solidFill>
            </a:endParaRPr>
          </a:p>
          <a:p>
            <a:pPr algn="ctr"/>
            <a:endParaRPr lang="sl-SI" sz="2400" dirty="0" smtClean="0">
              <a:solidFill>
                <a:srgbClr val="00B050"/>
              </a:solidFill>
            </a:endParaRPr>
          </a:p>
          <a:p>
            <a:r>
              <a:rPr lang="sl-SI" sz="2400" dirty="0" smtClean="0">
                <a:solidFill>
                  <a:srgbClr val="0070C0"/>
                </a:solidFill>
              </a:rPr>
              <a:t>Sklad </a:t>
            </a:r>
            <a:r>
              <a:rPr lang="sl-SI" sz="2400" dirty="0">
                <a:solidFill>
                  <a:srgbClr val="0070C0"/>
                </a:solidFill>
              </a:rPr>
              <a:t>ali RRA sofinancirata kadrovske štipendije delodajalcem. </a:t>
            </a:r>
          </a:p>
          <a:p>
            <a:r>
              <a:rPr lang="sl-SI" sz="2400" dirty="0">
                <a:solidFill>
                  <a:srgbClr val="0070C0"/>
                </a:solidFill>
              </a:rPr>
              <a:t>Višina sofinanciranja: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Kadrovska </a:t>
            </a:r>
            <a:r>
              <a:rPr lang="sl-SI" sz="2400" dirty="0">
                <a:solidFill>
                  <a:srgbClr val="0070C0"/>
                </a:solidFill>
              </a:rPr>
              <a:t>štipendija ne sme biti nižja od osnovne </a:t>
            </a:r>
            <a:r>
              <a:rPr lang="sl-SI" sz="2400" dirty="0" smtClean="0">
                <a:solidFill>
                  <a:srgbClr val="0070C0"/>
                </a:solidFill>
              </a:rPr>
              <a:t>državne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štipendije za četrti dohodkovni razred (100 oz. 50 €).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Sofinanciranje </a:t>
            </a:r>
            <a:r>
              <a:rPr lang="sl-SI" sz="2400" dirty="0">
                <a:solidFill>
                  <a:srgbClr val="0070C0"/>
                </a:solidFill>
              </a:rPr>
              <a:t>se dodeli v višini 50% štipendije, vendar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največ </a:t>
            </a:r>
            <a:r>
              <a:rPr lang="sl-SI" sz="2400" dirty="0">
                <a:solidFill>
                  <a:srgbClr val="0070C0"/>
                </a:solidFill>
              </a:rPr>
              <a:t>v višini 30% minimalne plače.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V </a:t>
            </a:r>
            <a:r>
              <a:rPr lang="sl-SI" sz="2400" dirty="0">
                <a:solidFill>
                  <a:srgbClr val="0070C0"/>
                </a:solidFill>
              </a:rPr>
              <a:t>primeru deficitarnih poklicev glede na politiko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štipendiranja </a:t>
            </a:r>
            <a:r>
              <a:rPr lang="sl-SI" sz="2400" dirty="0">
                <a:solidFill>
                  <a:srgbClr val="0070C0"/>
                </a:solidFill>
              </a:rPr>
              <a:t>je lahko sofinanciranje višje (70% štipendije,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vendar </a:t>
            </a:r>
            <a:r>
              <a:rPr lang="sl-SI" sz="2400" dirty="0">
                <a:solidFill>
                  <a:srgbClr val="0070C0"/>
                </a:solidFill>
              </a:rPr>
              <a:t>največ v višini 40% minimalne plače).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Znesek </a:t>
            </a:r>
            <a:r>
              <a:rPr lang="sl-SI" sz="2400" dirty="0">
                <a:solidFill>
                  <a:srgbClr val="0070C0"/>
                </a:solidFill>
              </a:rPr>
              <a:t>štipendije se lahko vsako šolsko/študijsko leto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poviša za </a:t>
            </a:r>
            <a:r>
              <a:rPr lang="sl-SI" sz="2400" dirty="0">
                <a:solidFill>
                  <a:srgbClr val="0070C0"/>
                </a:solidFill>
              </a:rPr>
              <a:t>največ 10% do prej navedenih maksimumov). 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 smtClean="0">
                <a:solidFill>
                  <a:srgbClr val="0070C0"/>
                </a:solidFill>
              </a:rPr>
              <a:t>   </a:t>
            </a:r>
            <a:r>
              <a:rPr lang="pt-BR" sz="2400" dirty="0" smtClean="0">
                <a:solidFill>
                  <a:srgbClr val="0070C0"/>
                </a:solidFill>
              </a:rPr>
              <a:t>Sofinancira </a:t>
            </a:r>
            <a:r>
              <a:rPr lang="pt-BR" sz="2400" dirty="0">
                <a:solidFill>
                  <a:srgbClr val="0070C0"/>
                </a:solidFill>
              </a:rPr>
              <a:t>se samo osnovna štipendija. </a:t>
            </a:r>
            <a:endParaRPr lang="sl-SI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259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611560" y="404664"/>
            <a:ext cx="78488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r>
              <a:rPr lang="sl-SI" sz="2400" b="1" dirty="0" smtClean="0">
                <a:solidFill>
                  <a:srgbClr val="0070C0"/>
                </a:solidFill>
              </a:rPr>
              <a:t>• </a:t>
            </a:r>
            <a:r>
              <a:rPr lang="sl-SI" sz="2400" dirty="0" smtClean="0">
                <a:solidFill>
                  <a:srgbClr val="0070C0"/>
                </a:solidFill>
              </a:rPr>
              <a:t>omogočiti </a:t>
            </a:r>
            <a:r>
              <a:rPr lang="sl-SI" sz="2400" dirty="0">
                <a:solidFill>
                  <a:srgbClr val="0070C0"/>
                </a:solidFill>
              </a:rPr>
              <a:t>opravljanje enomesečne delovne prakse v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vsakem </a:t>
            </a:r>
            <a:r>
              <a:rPr lang="sl-SI" sz="2400" dirty="0">
                <a:solidFill>
                  <a:srgbClr val="0070C0"/>
                </a:solidFill>
              </a:rPr>
              <a:t>letu (v času opravljanja prakse lahko </a:t>
            </a:r>
            <a:r>
              <a:rPr lang="sl-SI" sz="2400" dirty="0" smtClean="0">
                <a:solidFill>
                  <a:srgbClr val="0070C0"/>
                </a:solidFill>
              </a:rPr>
              <a:t>delodajalec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povrne stroške za prevoz in prehrano);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v </a:t>
            </a:r>
            <a:r>
              <a:rPr lang="sl-SI" sz="2400" dirty="0">
                <a:solidFill>
                  <a:srgbClr val="0070C0"/>
                </a:solidFill>
              </a:rPr>
              <a:t>enem mesecu po zaključku izobraževanja s štipendistom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skleniti </a:t>
            </a:r>
            <a:r>
              <a:rPr lang="sl-SI" sz="2400" dirty="0">
                <a:solidFill>
                  <a:srgbClr val="0070C0"/>
                </a:solidFill>
              </a:rPr>
              <a:t>pogodbo o zaposlitvi za polni delovni čas na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ustrezno </a:t>
            </a:r>
            <a:r>
              <a:rPr lang="sl-SI" sz="2400" dirty="0">
                <a:solidFill>
                  <a:srgbClr val="0070C0"/>
                </a:solidFill>
              </a:rPr>
              <a:t>delovno mesto za eno leto. </a:t>
            </a:r>
          </a:p>
          <a:p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Možno je tudi, da delodajalec štipendista zaposli pred zaključkom izobraževanja, vendar mora tak štipendist izobraževanje zaključiti v šestih mesecih po zaposlitvi. </a:t>
            </a:r>
          </a:p>
          <a:p>
            <a:r>
              <a:rPr lang="sl-SI" sz="2400" dirty="0">
                <a:solidFill>
                  <a:srgbClr val="0070C0"/>
                </a:solidFill>
              </a:rPr>
              <a:t>Delodajalec lahko ob soglasju posameznega štipendista in sklada ali RRA pogodbene obveznosti prenese na drugega delodajalca</a:t>
            </a:r>
            <a:r>
              <a:rPr lang="sl-SI" sz="2400" b="1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60925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539552" y="476672"/>
            <a:ext cx="79208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endParaRPr lang="sl-SI" dirty="0"/>
          </a:p>
          <a:p>
            <a:r>
              <a:rPr lang="sl-SI" sz="2400" b="1" dirty="0">
                <a:solidFill>
                  <a:srgbClr val="0070C0"/>
                </a:solidFill>
              </a:rPr>
              <a:t>napredovanje pri izobraževanju in uspešen zaključek izobraževanja, </a:t>
            </a:r>
          </a:p>
          <a:p>
            <a:r>
              <a:rPr lang="sl-SI" sz="2400" b="1" dirty="0" smtClean="0">
                <a:solidFill>
                  <a:srgbClr val="0070C0"/>
                </a:solidFill>
              </a:rPr>
              <a:t>• vsakoletno </a:t>
            </a:r>
            <a:r>
              <a:rPr lang="sl-SI" sz="2400" b="1" dirty="0">
                <a:solidFill>
                  <a:srgbClr val="0070C0"/>
                </a:solidFill>
              </a:rPr>
              <a:t>opravljanje enomesečne prakse pri delodajalcu, </a:t>
            </a:r>
          </a:p>
          <a:p>
            <a:r>
              <a:rPr lang="sl-SI" sz="2400" b="1" dirty="0" smtClean="0">
                <a:solidFill>
                  <a:srgbClr val="0070C0"/>
                </a:solidFill>
              </a:rPr>
              <a:t>• sprejem </a:t>
            </a:r>
            <a:r>
              <a:rPr lang="sl-SI" sz="2400" b="1" dirty="0">
                <a:solidFill>
                  <a:srgbClr val="0070C0"/>
                </a:solidFill>
              </a:rPr>
              <a:t>zaposlitve na ustrezno delovno mesto pri </a:t>
            </a:r>
            <a:endParaRPr lang="sl-SI" sz="2400" b="1" dirty="0" smtClean="0">
              <a:solidFill>
                <a:srgbClr val="0070C0"/>
              </a:solidFill>
            </a:endParaRPr>
          </a:p>
          <a:p>
            <a:r>
              <a:rPr lang="sl-SI" sz="2400" b="1" dirty="0">
                <a:solidFill>
                  <a:srgbClr val="0070C0"/>
                </a:solidFill>
              </a:rPr>
              <a:t> </a:t>
            </a:r>
            <a:r>
              <a:rPr lang="sl-SI" sz="2400" b="1" dirty="0" smtClean="0">
                <a:solidFill>
                  <a:srgbClr val="0070C0"/>
                </a:solidFill>
              </a:rPr>
              <a:t>   delodajalcu </a:t>
            </a:r>
            <a:r>
              <a:rPr lang="sl-SI" sz="2400" b="1" dirty="0">
                <a:solidFill>
                  <a:srgbClr val="0070C0"/>
                </a:solidFill>
              </a:rPr>
              <a:t>po zaključenem izobraževanju. </a:t>
            </a:r>
          </a:p>
          <a:p>
            <a:r>
              <a:rPr lang="sl-SI" sz="2400" b="1" dirty="0">
                <a:solidFill>
                  <a:srgbClr val="0070C0"/>
                </a:solidFill>
              </a:rPr>
              <a:t>Posebnost: </a:t>
            </a:r>
          </a:p>
          <a:p>
            <a:r>
              <a:rPr lang="sl-SI" sz="2400" b="1" dirty="0" smtClean="0">
                <a:solidFill>
                  <a:srgbClr val="0070C0"/>
                </a:solidFill>
              </a:rPr>
              <a:t>• V </a:t>
            </a:r>
            <a:r>
              <a:rPr lang="sl-SI" sz="2400" b="1" dirty="0">
                <a:solidFill>
                  <a:srgbClr val="0070C0"/>
                </a:solidFill>
              </a:rPr>
              <a:t>prvem letu štipendiranja lahko po enomesečni praksi </a:t>
            </a:r>
            <a:endParaRPr lang="sl-SI" sz="2400" b="1" dirty="0" smtClean="0">
              <a:solidFill>
                <a:srgbClr val="0070C0"/>
              </a:solidFill>
            </a:endParaRPr>
          </a:p>
          <a:p>
            <a:r>
              <a:rPr lang="sl-SI" sz="2400" b="1" dirty="0">
                <a:solidFill>
                  <a:srgbClr val="0070C0"/>
                </a:solidFill>
              </a:rPr>
              <a:t> </a:t>
            </a:r>
            <a:r>
              <a:rPr lang="sl-SI" sz="2400" b="1" dirty="0" smtClean="0">
                <a:solidFill>
                  <a:srgbClr val="0070C0"/>
                </a:solidFill>
              </a:rPr>
              <a:t>  delodajalec </a:t>
            </a:r>
            <a:r>
              <a:rPr lang="sl-SI" sz="2400" b="1" dirty="0">
                <a:solidFill>
                  <a:srgbClr val="0070C0"/>
                </a:solidFill>
              </a:rPr>
              <a:t>ali štipendist odpove pogodbo o štipendiranju. </a:t>
            </a:r>
          </a:p>
          <a:p>
            <a:r>
              <a:rPr lang="sl-SI" sz="2400" b="1" dirty="0" smtClean="0">
                <a:solidFill>
                  <a:srgbClr val="0070C0"/>
                </a:solidFill>
              </a:rPr>
              <a:t>• </a:t>
            </a:r>
            <a:r>
              <a:rPr lang="sl-SI" sz="2400" b="1" dirty="0" smtClean="0">
                <a:solidFill>
                  <a:srgbClr val="00B050"/>
                </a:solidFill>
              </a:rPr>
              <a:t>V </a:t>
            </a:r>
            <a:r>
              <a:rPr lang="sl-SI" sz="2400" b="1" dirty="0">
                <a:solidFill>
                  <a:srgbClr val="00B050"/>
                </a:solidFill>
              </a:rPr>
              <a:t>primeru take odpovedi štipendist ni dolžan vrniti </a:t>
            </a:r>
            <a:endParaRPr lang="sl-SI" sz="2400" b="1" dirty="0" smtClean="0">
              <a:solidFill>
                <a:srgbClr val="00B050"/>
              </a:solidFill>
            </a:endParaRPr>
          </a:p>
          <a:p>
            <a:r>
              <a:rPr lang="sl-SI" sz="2400" b="1" dirty="0">
                <a:solidFill>
                  <a:srgbClr val="00B050"/>
                </a:solidFill>
              </a:rPr>
              <a:t> </a:t>
            </a:r>
            <a:r>
              <a:rPr lang="sl-SI" sz="2400" b="1" dirty="0" smtClean="0">
                <a:solidFill>
                  <a:srgbClr val="00B050"/>
                </a:solidFill>
              </a:rPr>
              <a:t>   prejetega</a:t>
            </a:r>
            <a:r>
              <a:rPr lang="sl-SI" sz="2400" b="1" dirty="0">
                <a:solidFill>
                  <a:srgbClr val="00B050"/>
                </a:solidFill>
              </a:rPr>
              <a:t> </a:t>
            </a:r>
            <a:r>
              <a:rPr lang="sl-SI" sz="2400" b="1" dirty="0" smtClean="0">
                <a:solidFill>
                  <a:srgbClr val="00B050"/>
                </a:solidFill>
              </a:rPr>
              <a:t>zneska </a:t>
            </a:r>
            <a:r>
              <a:rPr lang="sl-SI" sz="2400" b="1" dirty="0">
                <a:solidFill>
                  <a:srgbClr val="00B050"/>
                </a:solidFill>
              </a:rPr>
              <a:t>štipendije delodajalcu, delodajalec pa </a:t>
            </a:r>
            <a:r>
              <a:rPr lang="sl-SI" sz="2400" b="1" dirty="0" smtClean="0">
                <a:solidFill>
                  <a:srgbClr val="00B050"/>
                </a:solidFill>
              </a:rPr>
              <a:t>ni</a:t>
            </a:r>
          </a:p>
          <a:p>
            <a:r>
              <a:rPr lang="sl-SI" sz="2400" b="1" dirty="0">
                <a:solidFill>
                  <a:srgbClr val="00B050"/>
                </a:solidFill>
              </a:rPr>
              <a:t> </a:t>
            </a:r>
            <a:r>
              <a:rPr lang="sl-SI" sz="2400" b="1" dirty="0" smtClean="0">
                <a:solidFill>
                  <a:srgbClr val="00B050"/>
                </a:solidFill>
              </a:rPr>
              <a:t>   </a:t>
            </a:r>
            <a:r>
              <a:rPr lang="sl-SI" sz="2400" b="1" dirty="0">
                <a:solidFill>
                  <a:srgbClr val="00B050"/>
                </a:solidFill>
              </a:rPr>
              <a:t>dolžan </a:t>
            </a:r>
            <a:r>
              <a:rPr lang="sl-SI" sz="2400" b="1" dirty="0" smtClean="0">
                <a:solidFill>
                  <a:srgbClr val="00B050"/>
                </a:solidFill>
              </a:rPr>
              <a:t>vrniti prejetega </a:t>
            </a:r>
            <a:r>
              <a:rPr lang="sl-SI" sz="2400" b="1" dirty="0">
                <a:solidFill>
                  <a:srgbClr val="00B050"/>
                </a:solidFill>
              </a:rPr>
              <a:t>zneska sofinanciranja, če štipendist </a:t>
            </a:r>
            <a:endParaRPr lang="sl-SI" sz="2400" b="1" dirty="0" smtClean="0">
              <a:solidFill>
                <a:srgbClr val="00B050"/>
              </a:solidFill>
            </a:endParaRPr>
          </a:p>
          <a:p>
            <a:r>
              <a:rPr lang="sl-SI" sz="2400" b="1" dirty="0">
                <a:solidFill>
                  <a:srgbClr val="00B050"/>
                </a:solidFill>
              </a:rPr>
              <a:t> </a:t>
            </a:r>
            <a:r>
              <a:rPr lang="sl-SI" sz="2400" b="1" dirty="0" smtClean="0">
                <a:solidFill>
                  <a:srgbClr val="00B050"/>
                </a:solidFill>
              </a:rPr>
              <a:t>   uspešno zaključi </a:t>
            </a:r>
            <a:r>
              <a:rPr lang="sl-SI" sz="2400" b="1" dirty="0">
                <a:solidFill>
                  <a:srgbClr val="00B050"/>
                </a:solidFill>
              </a:rPr>
              <a:t>letnik in napreduje v višji letnik programa. </a:t>
            </a:r>
          </a:p>
          <a:p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3116845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539552" y="476672"/>
            <a:ext cx="770485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r>
              <a:rPr lang="sl-SI" sz="2000" dirty="0">
                <a:solidFill>
                  <a:srgbClr val="0070C0"/>
                </a:solidFill>
              </a:rPr>
              <a:t>Sklad objavi javni poziv delodajalcem za oddajo potreb najkasneje do konca novembra;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na </a:t>
            </a:r>
            <a:r>
              <a:rPr lang="sl-SI" sz="2000" dirty="0">
                <a:solidFill>
                  <a:srgbClr val="0070C0"/>
                </a:solidFill>
              </a:rPr>
              <a:t>podlagi zbranih potreb sklad objavi seznam razpisanih kadrovskih </a:t>
            </a:r>
            <a:endParaRPr lang="sl-SI" sz="2000" dirty="0" smtClean="0">
              <a:solidFill>
                <a:srgbClr val="0070C0"/>
              </a:solidFill>
            </a:endParaRP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štipendij </a:t>
            </a:r>
            <a:r>
              <a:rPr lang="sl-SI" sz="2000" dirty="0">
                <a:solidFill>
                  <a:srgbClr val="0070C0"/>
                </a:solidFill>
              </a:rPr>
              <a:t>z namenom informiranja dijakov, študentov in </a:t>
            </a:r>
            <a:r>
              <a:rPr lang="sl-SI" sz="2000" dirty="0" smtClean="0">
                <a:solidFill>
                  <a:srgbClr val="0070C0"/>
                </a:solidFill>
              </a:rPr>
              <a:t>udeležencev</a:t>
            </a: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</a:t>
            </a:r>
            <a:r>
              <a:rPr lang="sl-SI" sz="2000" dirty="0">
                <a:solidFill>
                  <a:srgbClr val="0070C0"/>
                </a:solidFill>
              </a:rPr>
              <a:t>izobraževanja odraslih o možnostih kadrovskih štipendij;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kandidati </a:t>
            </a:r>
            <a:r>
              <a:rPr lang="sl-SI" sz="2000" dirty="0">
                <a:solidFill>
                  <a:srgbClr val="0070C0"/>
                </a:solidFill>
              </a:rPr>
              <a:t>se sami obrnejo na delodajalca in mu pošljejo prošnjo </a:t>
            </a:r>
            <a:r>
              <a:rPr lang="sl-SI" sz="2000" dirty="0" smtClean="0">
                <a:solidFill>
                  <a:srgbClr val="0070C0"/>
                </a:solidFill>
              </a:rPr>
              <a:t>za</a:t>
            </a: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</a:t>
            </a:r>
            <a:r>
              <a:rPr lang="sl-SI" sz="2000" dirty="0">
                <a:solidFill>
                  <a:srgbClr val="0070C0"/>
                </a:solidFill>
              </a:rPr>
              <a:t>dodelitev štipendije; delodajalec sam izbere primernega kandidata;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sklad </a:t>
            </a:r>
            <a:r>
              <a:rPr lang="sl-SI" sz="2000" dirty="0">
                <a:solidFill>
                  <a:srgbClr val="0070C0"/>
                </a:solidFill>
              </a:rPr>
              <a:t>oziroma RRA objavita javni razpis za sofinanciranje kadrovskih </a:t>
            </a:r>
            <a:endParaRPr lang="sl-SI" sz="2000" dirty="0" smtClean="0">
              <a:solidFill>
                <a:srgbClr val="0070C0"/>
              </a:solidFill>
            </a:endParaRP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 štipendij </a:t>
            </a:r>
            <a:r>
              <a:rPr lang="sl-SI" sz="2000" dirty="0">
                <a:solidFill>
                  <a:srgbClr val="0070C0"/>
                </a:solidFill>
              </a:rPr>
              <a:t>do konca februarja. </a:t>
            </a:r>
          </a:p>
          <a:p>
            <a:r>
              <a:rPr lang="sl-SI" sz="2000" dirty="0">
                <a:solidFill>
                  <a:srgbClr val="0070C0"/>
                </a:solidFill>
              </a:rPr>
              <a:t>POMEMBNO: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delodajalec</a:t>
            </a:r>
            <a:r>
              <a:rPr lang="sl-SI" sz="2000" dirty="0">
                <a:solidFill>
                  <a:srgbClr val="0070C0"/>
                </a:solidFill>
              </a:rPr>
              <a:t>, ki se bo prijavil na javni razpis, ki ga bo objavil RRA</a:t>
            </a:r>
            <a:r>
              <a:rPr lang="sl-SI" sz="2000" dirty="0" smtClean="0">
                <a:solidFill>
                  <a:srgbClr val="0070C0"/>
                </a:solidFill>
              </a:rPr>
              <a:t>,</a:t>
            </a: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mora imeti </a:t>
            </a:r>
            <a:r>
              <a:rPr lang="sl-SI" sz="2000" dirty="0">
                <a:solidFill>
                  <a:srgbClr val="0070C0"/>
                </a:solidFill>
              </a:rPr>
              <a:t>sedež ali poslovno enoto na območju razvojne regije;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dolžnost </a:t>
            </a:r>
            <a:r>
              <a:rPr lang="sl-SI" sz="2000" dirty="0">
                <a:solidFill>
                  <a:srgbClr val="0070C0"/>
                </a:solidFill>
              </a:rPr>
              <a:t>poročanja o potrebah imajo vsi delodajalci, ne glede na </a:t>
            </a:r>
            <a:r>
              <a:rPr lang="sl-SI" sz="2000" dirty="0" smtClean="0">
                <a:solidFill>
                  <a:srgbClr val="0070C0"/>
                </a:solidFill>
              </a:rPr>
              <a:t>to</a:t>
            </a: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ali </a:t>
            </a:r>
            <a:r>
              <a:rPr lang="sl-SI" sz="2000" dirty="0">
                <a:solidFill>
                  <a:srgbClr val="0070C0"/>
                </a:solidFill>
              </a:rPr>
              <a:t>bodo za kadrovsko štipendijo uveljavljali sofinanciranje ali ne. 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74408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539552" y="404664"/>
            <a:ext cx="792088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pPr algn="ctr"/>
            <a:r>
              <a:rPr lang="pl-PL" sz="2000" dirty="0">
                <a:solidFill>
                  <a:srgbClr val="00B050"/>
                </a:solidFill>
              </a:rPr>
              <a:t>Štipendije za Slovence v zamejstvu in po svetu </a:t>
            </a:r>
          </a:p>
          <a:p>
            <a:r>
              <a:rPr lang="sl-SI" sz="2000" dirty="0">
                <a:solidFill>
                  <a:srgbClr val="0070C0"/>
                </a:solidFill>
              </a:rPr>
              <a:t>Upravičenci: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Slovenec </a:t>
            </a:r>
            <a:r>
              <a:rPr lang="sl-SI" sz="2000" dirty="0">
                <a:solidFill>
                  <a:srgbClr val="0070C0"/>
                </a:solidFill>
              </a:rPr>
              <a:t>s stalnim prebivališčem zunaj RS, ki ima državljanstvo RS,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Slovenec </a:t>
            </a:r>
            <a:r>
              <a:rPr lang="sl-SI" sz="2000" dirty="0">
                <a:solidFill>
                  <a:srgbClr val="0070C0"/>
                </a:solidFill>
              </a:rPr>
              <a:t>s stalnim prebivališčem zunaj RS, ki ima status Slovenca </a:t>
            </a:r>
            <a:r>
              <a:rPr lang="sl-SI" sz="2000" dirty="0" smtClean="0">
                <a:solidFill>
                  <a:srgbClr val="0070C0"/>
                </a:solidFill>
              </a:rPr>
              <a:t>brez</a:t>
            </a: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</a:t>
            </a:r>
            <a:r>
              <a:rPr lang="sl-SI" sz="2000" dirty="0">
                <a:solidFill>
                  <a:srgbClr val="0070C0"/>
                </a:solidFill>
              </a:rPr>
              <a:t>državljanstva RS,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Slovenec </a:t>
            </a:r>
            <a:r>
              <a:rPr lang="sl-SI" sz="2000" dirty="0">
                <a:solidFill>
                  <a:srgbClr val="0070C0"/>
                </a:solidFill>
              </a:rPr>
              <a:t>s stalnim prebivališčem zunaj RS brez državljanstva RS in </a:t>
            </a:r>
            <a:r>
              <a:rPr lang="sl-SI" sz="2000" dirty="0" smtClean="0">
                <a:solidFill>
                  <a:srgbClr val="0070C0"/>
                </a:solidFill>
              </a:rPr>
              <a:t>brez</a:t>
            </a: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</a:t>
            </a:r>
            <a:r>
              <a:rPr lang="sl-SI" sz="2000" dirty="0">
                <a:solidFill>
                  <a:srgbClr val="0070C0"/>
                </a:solidFill>
              </a:rPr>
              <a:t>statusa Slovenca brez državljanstva RS. </a:t>
            </a:r>
          </a:p>
          <a:p>
            <a:endParaRPr lang="sl-SI" sz="2000" dirty="0">
              <a:solidFill>
                <a:srgbClr val="0070C0"/>
              </a:solidFill>
            </a:endParaRPr>
          </a:p>
          <a:p>
            <a:r>
              <a:rPr lang="sl-SI" sz="2000" dirty="0">
                <a:solidFill>
                  <a:srgbClr val="0070C0"/>
                </a:solidFill>
              </a:rPr>
              <a:t>Razpis: 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• Sklad </a:t>
            </a:r>
            <a:r>
              <a:rPr lang="sl-SI" sz="2000" dirty="0">
                <a:solidFill>
                  <a:srgbClr val="0070C0"/>
                </a:solidFill>
              </a:rPr>
              <a:t>vsako leto objavi javni razpis za dodelitev štipendije za Slovence </a:t>
            </a:r>
            <a:r>
              <a:rPr lang="sl-SI" sz="2000" dirty="0" smtClean="0">
                <a:solidFill>
                  <a:srgbClr val="0070C0"/>
                </a:solidFill>
              </a:rPr>
              <a:t>v</a:t>
            </a: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</a:t>
            </a:r>
            <a:r>
              <a:rPr lang="sl-SI" sz="2000" dirty="0">
                <a:solidFill>
                  <a:srgbClr val="0070C0"/>
                </a:solidFill>
              </a:rPr>
              <a:t>zamejstvu in po svetu za naslednje študijsko leto. </a:t>
            </a:r>
          </a:p>
          <a:p>
            <a:endParaRPr lang="sl-SI" sz="2000" dirty="0">
              <a:solidFill>
                <a:srgbClr val="0070C0"/>
              </a:solidFill>
            </a:endParaRPr>
          </a:p>
          <a:p>
            <a:r>
              <a:rPr lang="sl-SI" sz="2000" dirty="0">
                <a:solidFill>
                  <a:srgbClr val="0070C0"/>
                </a:solidFill>
              </a:rPr>
              <a:t>Višina štipendije: 200 € (možen tudi dodatek za zdravstveno zavarovanje</a:t>
            </a:r>
            <a:r>
              <a:rPr lang="sl-SI" sz="2000" dirty="0" smtClean="0">
                <a:solidFill>
                  <a:srgbClr val="0070C0"/>
                </a:solidFill>
              </a:rPr>
              <a:t>,</a:t>
            </a:r>
          </a:p>
          <a:p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 smtClean="0">
                <a:solidFill>
                  <a:srgbClr val="0070C0"/>
                </a:solidFill>
              </a:rPr>
              <a:t>                               </a:t>
            </a:r>
            <a:r>
              <a:rPr lang="sl-SI" sz="2000" dirty="0">
                <a:solidFill>
                  <a:srgbClr val="0070C0"/>
                </a:solidFill>
              </a:rPr>
              <a:t>odvisno od statusa) </a:t>
            </a:r>
          </a:p>
        </p:txBody>
      </p:sp>
    </p:spTree>
    <p:extLst>
      <p:ext uri="{BB962C8B-B14F-4D97-AF65-F5344CB8AC3E}">
        <p14:creationId xmlns:p14="http://schemas.microsoft.com/office/powerpoint/2010/main" val="3376957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470765" y="620688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pPr algn="ctr"/>
            <a:r>
              <a:rPr lang="it-IT" sz="2400" dirty="0" err="1">
                <a:solidFill>
                  <a:srgbClr val="00B050"/>
                </a:solidFill>
              </a:rPr>
              <a:t>Štipendije</a:t>
            </a:r>
            <a:r>
              <a:rPr lang="it-IT" sz="2400" dirty="0">
                <a:solidFill>
                  <a:srgbClr val="00B050"/>
                </a:solidFill>
              </a:rPr>
              <a:t> Ad futura </a:t>
            </a:r>
            <a:r>
              <a:rPr lang="it-IT" sz="2400" dirty="0" err="1">
                <a:solidFill>
                  <a:srgbClr val="00B050"/>
                </a:solidFill>
              </a:rPr>
              <a:t>Štipendije</a:t>
            </a:r>
            <a:r>
              <a:rPr lang="it-IT" sz="2400" dirty="0">
                <a:solidFill>
                  <a:srgbClr val="00B050"/>
                </a:solidFill>
              </a:rPr>
              <a:t> Ad futura za </a:t>
            </a:r>
            <a:r>
              <a:rPr lang="it-IT" sz="2400" dirty="0" err="1">
                <a:solidFill>
                  <a:srgbClr val="00B050"/>
                </a:solidFill>
              </a:rPr>
              <a:t>mednarodno</a:t>
            </a:r>
            <a:r>
              <a:rPr lang="it-IT" sz="2400" dirty="0">
                <a:solidFill>
                  <a:srgbClr val="00B050"/>
                </a:solidFill>
              </a:rPr>
              <a:t> </a:t>
            </a:r>
            <a:r>
              <a:rPr lang="it-IT" sz="2400" dirty="0" err="1">
                <a:solidFill>
                  <a:srgbClr val="00B050"/>
                </a:solidFill>
              </a:rPr>
              <a:t>mobilnost</a:t>
            </a:r>
            <a:r>
              <a:rPr lang="it-IT" sz="2400" dirty="0">
                <a:solidFill>
                  <a:srgbClr val="00B050"/>
                </a:solidFill>
              </a:rPr>
              <a:t>: </a:t>
            </a:r>
            <a:endParaRPr lang="sl-SI" sz="2400" dirty="0" smtClean="0">
              <a:solidFill>
                <a:srgbClr val="00B050"/>
              </a:solidFill>
            </a:endParaRPr>
          </a:p>
          <a:p>
            <a:pPr algn="ctr"/>
            <a:endParaRPr lang="it-IT" sz="2400" dirty="0">
              <a:solidFill>
                <a:srgbClr val="00B050"/>
              </a:solidFill>
            </a:endParaRPr>
          </a:p>
          <a:p>
            <a:r>
              <a:rPr lang="sl-SI" sz="2400" dirty="0" smtClean="0">
                <a:solidFill>
                  <a:srgbClr val="0070C0"/>
                </a:solidFill>
              </a:rPr>
              <a:t>• štipendije </a:t>
            </a:r>
            <a:r>
              <a:rPr lang="sl-SI" sz="2400" dirty="0">
                <a:solidFill>
                  <a:srgbClr val="0070C0"/>
                </a:solidFill>
              </a:rPr>
              <a:t>Ad </a:t>
            </a:r>
            <a:r>
              <a:rPr lang="sl-SI" sz="2400" dirty="0" err="1">
                <a:solidFill>
                  <a:srgbClr val="0070C0"/>
                </a:solidFill>
              </a:rPr>
              <a:t>futura</a:t>
            </a:r>
            <a:r>
              <a:rPr lang="sl-SI" sz="2400" dirty="0">
                <a:solidFill>
                  <a:srgbClr val="0070C0"/>
                </a:solidFill>
              </a:rPr>
              <a:t> za izobraževanje,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štipendije </a:t>
            </a:r>
            <a:r>
              <a:rPr lang="sl-SI" sz="2400" dirty="0">
                <a:solidFill>
                  <a:srgbClr val="0070C0"/>
                </a:solidFill>
              </a:rPr>
              <a:t>Ad </a:t>
            </a:r>
            <a:r>
              <a:rPr lang="sl-SI" sz="2400" dirty="0" err="1">
                <a:solidFill>
                  <a:srgbClr val="0070C0"/>
                </a:solidFill>
              </a:rPr>
              <a:t>futura</a:t>
            </a:r>
            <a:r>
              <a:rPr lang="sl-SI" sz="2400" dirty="0">
                <a:solidFill>
                  <a:srgbClr val="0070C0"/>
                </a:solidFill>
              </a:rPr>
              <a:t> za študijske obiske,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štipendije </a:t>
            </a:r>
            <a:r>
              <a:rPr lang="sl-SI" sz="2400" dirty="0">
                <a:solidFill>
                  <a:srgbClr val="0070C0"/>
                </a:solidFill>
              </a:rPr>
              <a:t>Ad </a:t>
            </a:r>
            <a:r>
              <a:rPr lang="sl-SI" sz="2400" dirty="0" err="1">
                <a:solidFill>
                  <a:srgbClr val="0070C0"/>
                </a:solidFill>
              </a:rPr>
              <a:t>futura</a:t>
            </a:r>
            <a:r>
              <a:rPr lang="sl-SI" sz="2400" dirty="0">
                <a:solidFill>
                  <a:srgbClr val="0070C0"/>
                </a:solidFill>
              </a:rPr>
              <a:t> Sodelovanje na tekmovanjih iz znanja </a:t>
            </a:r>
            <a:r>
              <a:rPr lang="sl-SI" sz="2400" dirty="0" smtClean="0">
                <a:solidFill>
                  <a:srgbClr val="0070C0"/>
                </a:solidFill>
              </a:rPr>
              <a:t>ali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raziskovanja. Pogoji in merila izbire so zelo različni in </a:t>
            </a:r>
            <a:r>
              <a:rPr lang="sl-SI" sz="2400" dirty="0" smtClean="0">
                <a:solidFill>
                  <a:srgbClr val="0070C0"/>
                </a:solidFill>
              </a:rPr>
              <a:t>natančno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opredeljeni v posameznem razpisu, ki se objavi na spletnih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straneh </a:t>
            </a:r>
            <a:r>
              <a:rPr lang="sl-SI" sz="2400" dirty="0">
                <a:solidFill>
                  <a:srgbClr val="0070C0"/>
                </a:solidFill>
              </a:rPr>
              <a:t>sklada </a:t>
            </a:r>
            <a:r>
              <a:rPr lang="sl-SI" sz="2400" dirty="0" err="1">
                <a:solidFill>
                  <a:srgbClr val="0070C0"/>
                </a:solidFill>
              </a:rPr>
              <a:t>www.sklad</a:t>
            </a:r>
            <a:r>
              <a:rPr lang="sl-SI" sz="2400" dirty="0">
                <a:solidFill>
                  <a:srgbClr val="0070C0"/>
                </a:solidFill>
              </a:rPr>
              <a:t>-kadri.si. </a:t>
            </a:r>
            <a:endParaRPr lang="sl-SI" sz="2400" dirty="0" smtClean="0">
              <a:solidFill>
                <a:srgbClr val="0070C0"/>
              </a:solidFill>
            </a:endParaRPr>
          </a:p>
          <a:p>
            <a:endParaRPr lang="sl-SI" sz="2400" dirty="0">
              <a:solidFill>
                <a:srgbClr val="0070C0"/>
              </a:solidFill>
            </a:endParaRPr>
          </a:p>
          <a:p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1600" dirty="0" smtClean="0">
                <a:solidFill>
                  <a:srgbClr val="0070C0"/>
                </a:solidFill>
              </a:rPr>
              <a:t>Pripravila: mag. Marinka </a:t>
            </a:r>
            <a:r>
              <a:rPr lang="sl-SI" sz="1600" smtClean="0">
                <a:solidFill>
                  <a:srgbClr val="0070C0"/>
                </a:solidFill>
              </a:rPr>
              <a:t>Drofenik - svetovalna </a:t>
            </a:r>
            <a:r>
              <a:rPr lang="sl-SI" sz="1600" dirty="0" smtClean="0">
                <a:solidFill>
                  <a:srgbClr val="0070C0"/>
                </a:solidFill>
              </a:rPr>
              <a:t>služba</a:t>
            </a:r>
            <a:endParaRPr lang="sl-SI" sz="1600" dirty="0">
              <a:solidFill>
                <a:srgbClr val="0070C0"/>
              </a:solidFill>
            </a:endParaRPr>
          </a:p>
          <a:p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427437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611560" y="548680"/>
            <a:ext cx="777686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r>
              <a:rPr lang="sl-SI" sz="2400" b="1" dirty="0" smtClean="0"/>
              <a:t>       </a:t>
            </a:r>
            <a:r>
              <a:rPr lang="sl-SI" sz="2800" dirty="0" smtClean="0">
                <a:solidFill>
                  <a:srgbClr val="00B050"/>
                </a:solidFill>
              </a:rPr>
              <a:t>Možnosti </a:t>
            </a:r>
            <a:r>
              <a:rPr lang="sl-SI" sz="2800" dirty="0">
                <a:solidFill>
                  <a:srgbClr val="00B050"/>
                </a:solidFill>
              </a:rPr>
              <a:t>sestavljanja </a:t>
            </a:r>
            <a:r>
              <a:rPr lang="sl-SI" sz="2800" dirty="0" smtClean="0">
                <a:solidFill>
                  <a:srgbClr val="00B050"/>
                </a:solidFill>
              </a:rPr>
              <a:t>štipendij</a:t>
            </a:r>
          </a:p>
          <a:p>
            <a:r>
              <a:rPr lang="sl-SI" sz="2800" b="1" dirty="0" smtClean="0">
                <a:solidFill>
                  <a:srgbClr val="00B050"/>
                </a:solidFill>
              </a:rPr>
              <a:t> </a:t>
            </a:r>
            <a:endParaRPr lang="sl-SI" sz="2800" dirty="0">
              <a:solidFill>
                <a:srgbClr val="00B050"/>
              </a:solidFill>
            </a:endParaRPr>
          </a:p>
          <a:p>
            <a:pPr marL="457200" indent="-457200">
              <a:buAutoNum type="arabicPeriod"/>
            </a:pPr>
            <a:r>
              <a:rPr lang="sl-SI" sz="2400" dirty="0" smtClean="0">
                <a:solidFill>
                  <a:srgbClr val="0070C0"/>
                </a:solidFill>
              </a:rPr>
              <a:t>Kadrovska </a:t>
            </a:r>
            <a:r>
              <a:rPr lang="sl-SI" sz="2400" dirty="0">
                <a:solidFill>
                  <a:srgbClr val="0070C0"/>
                </a:solidFill>
              </a:rPr>
              <a:t>štipendija in štipendija za deficitarne poklice </a:t>
            </a:r>
            <a:r>
              <a:rPr lang="sl-SI" sz="2400" b="1" dirty="0" smtClean="0">
                <a:solidFill>
                  <a:srgbClr val="0070C0"/>
                </a:solidFill>
              </a:rPr>
              <a:t>se</a:t>
            </a:r>
          </a:p>
          <a:p>
            <a:r>
              <a:rPr lang="sl-SI" sz="2400" b="1" dirty="0">
                <a:solidFill>
                  <a:srgbClr val="0070C0"/>
                </a:solidFill>
              </a:rPr>
              <a:t> </a:t>
            </a:r>
            <a:r>
              <a:rPr lang="sl-SI" sz="2400" b="1" dirty="0" smtClean="0">
                <a:solidFill>
                  <a:srgbClr val="0070C0"/>
                </a:solidFill>
              </a:rPr>
              <a:t>      </a:t>
            </a:r>
            <a:r>
              <a:rPr lang="sl-SI" sz="2400" b="1" dirty="0">
                <a:solidFill>
                  <a:srgbClr val="0070C0"/>
                </a:solidFill>
              </a:rPr>
              <a:t>ne smeta združevati. </a:t>
            </a:r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2</a:t>
            </a:r>
            <a:r>
              <a:rPr lang="sl-SI" sz="2400" dirty="0" smtClean="0">
                <a:solidFill>
                  <a:srgbClr val="0070C0"/>
                </a:solidFill>
              </a:rPr>
              <a:t>.   Zoisova </a:t>
            </a:r>
            <a:r>
              <a:rPr lang="sl-SI" sz="2400" dirty="0">
                <a:solidFill>
                  <a:srgbClr val="0070C0"/>
                </a:solidFill>
              </a:rPr>
              <a:t>in državna štipendija </a:t>
            </a:r>
            <a:r>
              <a:rPr lang="sl-SI" sz="2400" b="1" dirty="0">
                <a:solidFill>
                  <a:srgbClr val="0070C0"/>
                </a:solidFill>
              </a:rPr>
              <a:t>se ne združujeta</a:t>
            </a:r>
            <a:r>
              <a:rPr lang="sl-SI" sz="2400" dirty="0">
                <a:solidFill>
                  <a:srgbClr val="0070C0"/>
                </a:solidFill>
              </a:rPr>
              <a:t>. </a:t>
            </a:r>
          </a:p>
          <a:p>
            <a:pPr marL="457200" indent="-457200">
              <a:buAutoNum type="arabicPeriod" startAt="3"/>
            </a:pPr>
            <a:r>
              <a:rPr lang="sl-SI" sz="2400" dirty="0" smtClean="0">
                <a:solidFill>
                  <a:srgbClr val="0070C0"/>
                </a:solidFill>
              </a:rPr>
              <a:t>Ad </a:t>
            </a:r>
            <a:r>
              <a:rPr lang="sl-SI" sz="2400" dirty="0" err="1">
                <a:solidFill>
                  <a:srgbClr val="0070C0"/>
                </a:solidFill>
              </a:rPr>
              <a:t>futura</a:t>
            </a:r>
            <a:r>
              <a:rPr lang="sl-SI" sz="2400" dirty="0">
                <a:solidFill>
                  <a:srgbClr val="0070C0"/>
                </a:solidFill>
              </a:rPr>
              <a:t> štipendija za izobraževanje </a:t>
            </a:r>
            <a:r>
              <a:rPr lang="sl-SI" sz="2400" b="1" dirty="0">
                <a:solidFill>
                  <a:srgbClr val="0070C0"/>
                </a:solidFill>
              </a:rPr>
              <a:t>se ne združuje z </a:t>
            </a:r>
            <a:endParaRPr lang="sl-SI" sz="2400" b="1" dirty="0" smtClean="0">
              <a:solidFill>
                <a:srgbClr val="0070C0"/>
              </a:solidFill>
            </a:endParaRPr>
          </a:p>
          <a:p>
            <a:r>
              <a:rPr lang="sl-SI" sz="2400" b="1" dirty="0">
                <a:solidFill>
                  <a:srgbClr val="0070C0"/>
                </a:solidFill>
              </a:rPr>
              <a:t> </a:t>
            </a:r>
            <a:r>
              <a:rPr lang="sl-SI" sz="2400" b="1" dirty="0" smtClean="0">
                <a:solidFill>
                  <a:srgbClr val="0070C0"/>
                </a:solidFill>
              </a:rPr>
              <a:t>     nobeno </a:t>
            </a:r>
            <a:r>
              <a:rPr lang="sl-SI" sz="2400" dirty="0">
                <a:solidFill>
                  <a:srgbClr val="0070C0"/>
                </a:solidFill>
              </a:rPr>
              <a:t>štipendijo. </a:t>
            </a:r>
          </a:p>
          <a:p>
            <a:pPr marL="457200" indent="-457200">
              <a:buAutoNum type="arabicPeriod" startAt="4"/>
            </a:pPr>
            <a:r>
              <a:rPr lang="sl-SI" sz="2400" dirty="0" smtClean="0">
                <a:solidFill>
                  <a:srgbClr val="0070C0"/>
                </a:solidFill>
              </a:rPr>
              <a:t>Kadrovska </a:t>
            </a:r>
            <a:r>
              <a:rPr lang="sl-SI" sz="2400" dirty="0">
                <a:solidFill>
                  <a:srgbClr val="0070C0"/>
                </a:solidFill>
              </a:rPr>
              <a:t>štipendija ali štipendija za deficitarne poklice </a:t>
            </a:r>
            <a:r>
              <a:rPr lang="sl-SI" sz="2400" b="1" dirty="0">
                <a:solidFill>
                  <a:srgbClr val="0070C0"/>
                </a:solidFill>
              </a:rPr>
              <a:t>je </a:t>
            </a:r>
            <a:r>
              <a:rPr lang="sl-SI" sz="2400" b="1" dirty="0" smtClean="0">
                <a:solidFill>
                  <a:srgbClr val="0070C0"/>
                </a:solidFill>
              </a:rPr>
              <a:t>združljiva </a:t>
            </a:r>
            <a:r>
              <a:rPr lang="sl-SI" sz="2400" dirty="0">
                <a:solidFill>
                  <a:srgbClr val="0070C0"/>
                </a:solidFill>
              </a:rPr>
              <a:t>z državno ali Zoisovo štipendijo ali štipendijo za Slovence v zamejstvu in po svetu. </a:t>
            </a:r>
          </a:p>
          <a:p>
            <a:pPr marL="457200" indent="-457200">
              <a:buAutoNum type="arabicPeriod" startAt="5"/>
            </a:pPr>
            <a:r>
              <a:rPr lang="sl-SI" sz="2400" dirty="0" smtClean="0">
                <a:solidFill>
                  <a:srgbClr val="0070C0"/>
                </a:solidFill>
              </a:rPr>
              <a:t>Štipendija </a:t>
            </a:r>
            <a:r>
              <a:rPr lang="sl-SI" sz="2400" dirty="0">
                <a:solidFill>
                  <a:srgbClr val="0070C0"/>
                </a:solidFill>
              </a:rPr>
              <a:t>Ad </a:t>
            </a:r>
            <a:r>
              <a:rPr lang="sl-SI" sz="2400" dirty="0" err="1">
                <a:solidFill>
                  <a:srgbClr val="0070C0"/>
                </a:solidFill>
              </a:rPr>
              <a:t>futura</a:t>
            </a:r>
            <a:r>
              <a:rPr lang="sl-SI" sz="2400" dirty="0">
                <a:solidFill>
                  <a:srgbClr val="0070C0"/>
                </a:solidFill>
              </a:rPr>
              <a:t> za študijske obiske in za sodelovanje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   na </a:t>
            </a:r>
            <a:r>
              <a:rPr lang="sl-SI" sz="2400" dirty="0">
                <a:solidFill>
                  <a:srgbClr val="0070C0"/>
                </a:solidFill>
              </a:rPr>
              <a:t>tekmovanjih iz znanja in raziskovanja </a:t>
            </a:r>
            <a:r>
              <a:rPr lang="sl-SI" sz="2400" b="1" dirty="0">
                <a:solidFill>
                  <a:srgbClr val="0070C0"/>
                </a:solidFill>
              </a:rPr>
              <a:t>je združljiva </a:t>
            </a:r>
            <a:r>
              <a:rPr lang="sl-SI" sz="2400" dirty="0">
                <a:solidFill>
                  <a:srgbClr val="0070C0"/>
                </a:solidFill>
              </a:rPr>
              <a:t>z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   vsemi </a:t>
            </a:r>
            <a:r>
              <a:rPr lang="sl-SI" sz="2400" dirty="0">
                <a:solidFill>
                  <a:srgbClr val="0070C0"/>
                </a:solidFill>
              </a:rPr>
              <a:t>štipendijami.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4156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539552" y="476672"/>
            <a:ext cx="784887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r>
              <a:rPr lang="sl-SI" sz="2400" dirty="0">
                <a:solidFill>
                  <a:srgbClr val="00B050"/>
                </a:solidFill>
              </a:rPr>
              <a:t>Upravičenci do štipendij </a:t>
            </a:r>
            <a:endParaRPr lang="sl-SI" sz="2400" dirty="0" smtClean="0">
              <a:solidFill>
                <a:srgbClr val="00B050"/>
              </a:solidFill>
            </a:endParaRPr>
          </a:p>
          <a:p>
            <a:endParaRPr lang="sl-SI" sz="2400" dirty="0">
              <a:solidFill>
                <a:srgbClr val="00B050"/>
              </a:solidFill>
            </a:endParaRPr>
          </a:p>
          <a:p>
            <a:r>
              <a:rPr lang="sl-SI" sz="2400" b="1" dirty="0">
                <a:solidFill>
                  <a:srgbClr val="0070C0"/>
                </a:solidFill>
              </a:rPr>
              <a:t>1</a:t>
            </a:r>
            <a:r>
              <a:rPr lang="sl-SI" sz="2400" b="1" dirty="0" smtClean="0">
                <a:solidFill>
                  <a:srgbClr val="0070C0"/>
                </a:solidFill>
              </a:rPr>
              <a:t>. državljani </a:t>
            </a:r>
            <a:r>
              <a:rPr lang="sl-SI" sz="2400" b="1" dirty="0">
                <a:solidFill>
                  <a:srgbClr val="0070C0"/>
                </a:solidFill>
              </a:rPr>
              <a:t>Republike Slovenije </a:t>
            </a:r>
            <a:r>
              <a:rPr lang="sl-SI" sz="2400" dirty="0">
                <a:solidFill>
                  <a:srgbClr val="0070C0"/>
                </a:solidFill>
              </a:rPr>
              <a:t>s prebivališčem v RS; </a:t>
            </a:r>
          </a:p>
          <a:p>
            <a:r>
              <a:rPr lang="sl-SI" sz="2400" b="1" dirty="0">
                <a:solidFill>
                  <a:srgbClr val="0070C0"/>
                </a:solidFill>
              </a:rPr>
              <a:t>2</a:t>
            </a:r>
            <a:r>
              <a:rPr lang="sl-SI" sz="2400" b="1" dirty="0" smtClean="0">
                <a:solidFill>
                  <a:srgbClr val="0070C0"/>
                </a:solidFill>
              </a:rPr>
              <a:t>. državljani </a:t>
            </a:r>
            <a:r>
              <a:rPr lang="sl-SI" sz="2400" b="1" dirty="0">
                <a:solidFill>
                  <a:srgbClr val="0070C0"/>
                </a:solidFill>
              </a:rPr>
              <a:t>Republike Slovenije </a:t>
            </a:r>
            <a:r>
              <a:rPr lang="sl-SI" sz="2400" dirty="0">
                <a:solidFill>
                  <a:srgbClr val="0070C0"/>
                </a:solidFill>
              </a:rPr>
              <a:t>s prebivališčem v RS, ki so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 pripadniki </a:t>
            </a:r>
            <a:r>
              <a:rPr lang="sl-SI" sz="2400" dirty="0">
                <a:solidFill>
                  <a:srgbClr val="0070C0"/>
                </a:solidFill>
              </a:rPr>
              <a:t>avtohtone italijanske ali madžarske narodne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 skupnosti</a:t>
            </a:r>
            <a:r>
              <a:rPr lang="sl-SI" sz="2400" dirty="0">
                <a:solidFill>
                  <a:srgbClr val="0070C0"/>
                </a:solidFill>
              </a:rPr>
              <a:t>; </a:t>
            </a:r>
          </a:p>
          <a:p>
            <a:r>
              <a:rPr lang="sl-SI" sz="2400" b="1" dirty="0">
                <a:solidFill>
                  <a:srgbClr val="0070C0"/>
                </a:solidFill>
              </a:rPr>
              <a:t>3</a:t>
            </a:r>
            <a:r>
              <a:rPr lang="sl-SI" sz="2400" b="1" dirty="0" smtClean="0">
                <a:solidFill>
                  <a:srgbClr val="0070C0"/>
                </a:solidFill>
              </a:rPr>
              <a:t>. državljani </a:t>
            </a:r>
            <a:r>
              <a:rPr lang="sl-SI" sz="2400" b="1" dirty="0">
                <a:solidFill>
                  <a:srgbClr val="0070C0"/>
                </a:solidFill>
              </a:rPr>
              <a:t>držav članic Evropske unije</a:t>
            </a:r>
            <a:r>
              <a:rPr lang="sl-SI" sz="2400" dirty="0">
                <a:solidFill>
                  <a:srgbClr val="0070C0"/>
                </a:solidFill>
              </a:rPr>
              <a:t>, če: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– izkažejo </a:t>
            </a:r>
            <a:r>
              <a:rPr lang="sl-SI" sz="2400" dirty="0">
                <a:solidFill>
                  <a:srgbClr val="0070C0"/>
                </a:solidFill>
              </a:rPr>
              <a:t>vsaj </a:t>
            </a:r>
            <a:r>
              <a:rPr lang="sl-SI" sz="2400" b="1" dirty="0">
                <a:solidFill>
                  <a:srgbClr val="0070C0"/>
                </a:solidFill>
              </a:rPr>
              <a:t>petletno neprekinjeno prebivanje </a:t>
            </a:r>
            <a:r>
              <a:rPr lang="sl-SI" sz="2400" dirty="0">
                <a:solidFill>
                  <a:srgbClr val="0070C0"/>
                </a:solidFill>
              </a:rPr>
              <a:t>v RS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neposredno </a:t>
            </a:r>
            <a:r>
              <a:rPr lang="sl-SI" sz="2400" dirty="0">
                <a:solidFill>
                  <a:srgbClr val="0070C0"/>
                </a:solidFill>
              </a:rPr>
              <a:t>pred rokom za prijavo na javni razpis;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– imajo </a:t>
            </a:r>
            <a:r>
              <a:rPr lang="sl-SI" sz="2400" dirty="0">
                <a:solidFill>
                  <a:srgbClr val="0070C0"/>
                </a:solidFill>
              </a:rPr>
              <a:t>v RS status </a:t>
            </a:r>
            <a:r>
              <a:rPr lang="sl-SI" sz="2400" b="1" dirty="0">
                <a:solidFill>
                  <a:srgbClr val="0070C0"/>
                </a:solidFill>
              </a:rPr>
              <a:t>delavca migranta ali obmejnega delavca </a:t>
            </a:r>
            <a:endParaRPr lang="sl-SI" sz="2400" b="1" dirty="0" smtClean="0">
              <a:solidFill>
                <a:srgbClr val="0070C0"/>
              </a:solidFill>
            </a:endParaRPr>
          </a:p>
          <a:p>
            <a:r>
              <a:rPr lang="sl-SI" sz="2400" b="1" dirty="0">
                <a:solidFill>
                  <a:srgbClr val="0070C0"/>
                </a:solidFill>
              </a:rPr>
              <a:t> </a:t>
            </a:r>
            <a:r>
              <a:rPr lang="sl-SI" sz="2400" b="1" dirty="0" smtClean="0">
                <a:solidFill>
                  <a:srgbClr val="0070C0"/>
                </a:solidFill>
              </a:rPr>
              <a:t>  </a:t>
            </a:r>
            <a:r>
              <a:rPr lang="sl-SI" sz="2400" dirty="0" smtClean="0">
                <a:solidFill>
                  <a:srgbClr val="0070C0"/>
                </a:solidFill>
              </a:rPr>
              <a:t>in </a:t>
            </a:r>
            <a:r>
              <a:rPr lang="sl-SI" sz="2400" dirty="0">
                <a:solidFill>
                  <a:srgbClr val="0070C0"/>
                </a:solidFill>
              </a:rPr>
              <a:t>so zaposleni ali samozaposleni v RS, </a:t>
            </a:r>
            <a:r>
              <a:rPr lang="sl-SI" sz="2400" dirty="0" smtClean="0">
                <a:solidFill>
                  <a:srgbClr val="0070C0"/>
                </a:solidFill>
              </a:rPr>
              <a:t>ali njegovega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   vzdrževanega </a:t>
            </a:r>
            <a:r>
              <a:rPr lang="sl-SI" sz="2400" dirty="0">
                <a:solidFill>
                  <a:srgbClr val="0070C0"/>
                </a:solidFill>
              </a:rPr>
              <a:t>družinskega člana; </a:t>
            </a:r>
          </a:p>
          <a:p>
            <a:r>
              <a:rPr lang="sl-SI" sz="2400" b="1" dirty="0">
                <a:solidFill>
                  <a:srgbClr val="0070C0"/>
                </a:solidFill>
              </a:rPr>
              <a:t>4</a:t>
            </a:r>
            <a:r>
              <a:rPr lang="sl-SI" sz="2400" b="1" dirty="0" smtClean="0">
                <a:solidFill>
                  <a:srgbClr val="0070C0"/>
                </a:solidFill>
              </a:rPr>
              <a:t>. državljani </a:t>
            </a:r>
            <a:r>
              <a:rPr lang="sl-SI" sz="2400" b="1" dirty="0">
                <a:solidFill>
                  <a:srgbClr val="0070C0"/>
                </a:solidFill>
              </a:rPr>
              <a:t>tretjih držav</a:t>
            </a:r>
            <a:r>
              <a:rPr lang="sl-SI" sz="2400" dirty="0">
                <a:solidFill>
                  <a:srgbClr val="0070C0"/>
                </a:solidFill>
              </a:rPr>
              <a:t>, ki imajo v RS status rezidenta za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daljši </a:t>
            </a:r>
            <a:r>
              <a:rPr lang="sl-SI" sz="2400" dirty="0">
                <a:solidFill>
                  <a:srgbClr val="0070C0"/>
                </a:solidFill>
              </a:rPr>
              <a:t>čas. </a:t>
            </a:r>
          </a:p>
          <a:p>
            <a:endParaRPr lang="sl-SI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96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683568" y="548680"/>
            <a:ext cx="78488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pPr algn="ctr"/>
            <a:r>
              <a:rPr lang="sl-SI" sz="2400" dirty="0">
                <a:solidFill>
                  <a:srgbClr val="00B050"/>
                </a:solidFill>
              </a:rPr>
              <a:t>Splošni pogoji za pridobitev štipendije </a:t>
            </a:r>
          </a:p>
          <a:p>
            <a:r>
              <a:rPr lang="sl-SI" sz="2400" b="1" dirty="0">
                <a:solidFill>
                  <a:srgbClr val="0070C0"/>
                </a:solidFill>
              </a:rPr>
              <a:t>Upravičenci (status): </a:t>
            </a:r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dijaki, študenti, udeleženci izobraževanja odraslih</a:t>
            </a:r>
            <a:r>
              <a:rPr lang="sl-SI" sz="24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 </a:t>
            </a:r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b="1" dirty="0">
                <a:solidFill>
                  <a:srgbClr val="0070C0"/>
                </a:solidFill>
              </a:rPr>
              <a:t>Pogoji </a:t>
            </a:r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 smtClean="0">
                <a:solidFill>
                  <a:srgbClr val="0070C0"/>
                </a:solidFill>
              </a:rPr>
              <a:t>• starost </a:t>
            </a:r>
            <a:r>
              <a:rPr lang="sl-SI" sz="2400" dirty="0">
                <a:solidFill>
                  <a:srgbClr val="0070C0"/>
                </a:solidFill>
              </a:rPr>
              <a:t>(dijaki pred dopolnjenim 22. letom ob 1. vpisu v 1</a:t>
            </a:r>
            <a:r>
              <a:rPr lang="sl-SI" sz="24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letnik </a:t>
            </a:r>
            <a:r>
              <a:rPr lang="sl-SI" sz="2400" dirty="0">
                <a:solidFill>
                  <a:srgbClr val="0070C0"/>
                </a:solidFill>
              </a:rPr>
              <a:t>poklicne oziroma srednje šole, študenti pred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dopolnjenim </a:t>
            </a:r>
            <a:r>
              <a:rPr lang="sl-SI" sz="2400" dirty="0">
                <a:solidFill>
                  <a:srgbClr val="0070C0"/>
                </a:solidFill>
              </a:rPr>
              <a:t>27. letom ob 1. vpisu v program </a:t>
            </a:r>
            <a:r>
              <a:rPr lang="sl-SI" sz="2400" dirty="0" smtClean="0">
                <a:solidFill>
                  <a:srgbClr val="0070C0"/>
                </a:solidFill>
              </a:rPr>
              <a:t>višješolskega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ali visokošolskega študija prve ali druge stopnje v RS </a:t>
            </a:r>
            <a:r>
              <a:rPr lang="sl-SI" sz="2400" dirty="0" smtClean="0">
                <a:solidFill>
                  <a:srgbClr val="0070C0"/>
                </a:solidFill>
              </a:rPr>
              <a:t>ali  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tujini</a:t>
            </a:r>
            <a:r>
              <a:rPr lang="sl-SI" sz="2400" dirty="0">
                <a:solidFill>
                  <a:srgbClr val="0070C0"/>
                </a:solidFill>
              </a:rPr>
              <a:t>;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ne </a:t>
            </a:r>
            <a:r>
              <a:rPr lang="sl-SI" sz="2400" dirty="0">
                <a:solidFill>
                  <a:srgbClr val="0070C0"/>
                </a:solidFill>
              </a:rPr>
              <a:t>sme biti zaposlen ali samozaposlen;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ne </a:t>
            </a:r>
            <a:r>
              <a:rPr lang="sl-SI" sz="2400" dirty="0">
                <a:solidFill>
                  <a:srgbClr val="0070C0"/>
                </a:solidFill>
              </a:rPr>
              <a:t>sme imeti status poslovodne osebe gospodarske družbe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ali </a:t>
            </a:r>
            <a:r>
              <a:rPr lang="sl-SI" sz="2400" dirty="0">
                <a:solidFill>
                  <a:srgbClr val="0070C0"/>
                </a:solidFill>
              </a:rPr>
              <a:t>biti direktor zasebnega zavoda;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ne </a:t>
            </a:r>
            <a:r>
              <a:rPr lang="sl-SI" sz="2400" dirty="0">
                <a:solidFill>
                  <a:srgbClr val="0070C0"/>
                </a:solidFill>
              </a:rPr>
              <a:t>sme biti vpisan v evidenco brezposelnih oseb. </a:t>
            </a:r>
          </a:p>
          <a:p>
            <a:endParaRPr lang="sl-SI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75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467544" y="404664"/>
            <a:ext cx="7704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r>
              <a:rPr lang="sl-SI" sz="2400" dirty="0">
                <a:solidFill>
                  <a:srgbClr val="00B050"/>
                </a:solidFill>
              </a:rPr>
              <a:t>Državna štipendija d</a:t>
            </a:r>
            <a:r>
              <a:rPr lang="sl-SI" sz="2400" dirty="0" smtClean="0">
                <a:solidFill>
                  <a:srgbClr val="00B050"/>
                </a:solidFill>
              </a:rPr>
              <a:t>odatni </a:t>
            </a:r>
            <a:r>
              <a:rPr lang="sl-SI" sz="2400" dirty="0">
                <a:solidFill>
                  <a:srgbClr val="00B050"/>
                </a:solidFill>
              </a:rPr>
              <a:t>pogoji: </a:t>
            </a:r>
            <a:endParaRPr lang="sl-SI" sz="2400" dirty="0" smtClean="0">
              <a:solidFill>
                <a:srgbClr val="00B050"/>
              </a:solidFill>
            </a:endParaRPr>
          </a:p>
          <a:p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 smtClean="0">
                <a:solidFill>
                  <a:srgbClr val="0070C0"/>
                </a:solidFill>
              </a:rPr>
              <a:t>•  ugotavljanje </a:t>
            </a:r>
            <a:r>
              <a:rPr lang="sl-SI" sz="2400" dirty="0">
                <a:solidFill>
                  <a:srgbClr val="0070C0"/>
                </a:solidFill>
              </a:rPr>
              <a:t>izpolnjevanja </a:t>
            </a:r>
            <a:r>
              <a:rPr lang="sl-SI" sz="2400" b="1" dirty="0">
                <a:solidFill>
                  <a:srgbClr val="0070C0"/>
                </a:solidFill>
              </a:rPr>
              <a:t>materialnih pogojev </a:t>
            </a:r>
            <a:r>
              <a:rPr lang="sl-SI" sz="2400" dirty="0">
                <a:solidFill>
                  <a:srgbClr val="0070C0"/>
                </a:solidFill>
              </a:rPr>
              <a:t>na </a:t>
            </a:r>
            <a:r>
              <a:rPr lang="sl-SI" sz="2400" dirty="0" smtClean="0">
                <a:solidFill>
                  <a:srgbClr val="0070C0"/>
                </a:solidFill>
              </a:rPr>
              <a:t>podlagi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</a:t>
            </a:r>
            <a:r>
              <a:rPr lang="sl-SI" sz="2400" dirty="0">
                <a:solidFill>
                  <a:srgbClr val="0070C0"/>
                </a:solidFill>
              </a:rPr>
              <a:t>Zakona o uveljavljanju pravic iz javnih sredstev;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 VLOGO </a:t>
            </a:r>
            <a:r>
              <a:rPr lang="sl-SI" sz="2400" dirty="0">
                <a:solidFill>
                  <a:srgbClr val="0070C0"/>
                </a:solidFill>
              </a:rPr>
              <a:t>za dodelitev štipendije se lahko </a:t>
            </a:r>
            <a:r>
              <a:rPr lang="sl-SI" sz="2400" b="1" dirty="0">
                <a:solidFill>
                  <a:srgbClr val="0070C0"/>
                </a:solidFill>
              </a:rPr>
              <a:t>odda kadarkoli </a:t>
            </a:r>
            <a:endParaRPr lang="sl-SI" sz="2400" b="1" dirty="0" smtClean="0">
              <a:solidFill>
                <a:srgbClr val="0070C0"/>
              </a:solidFill>
            </a:endParaRPr>
          </a:p>
          <a:p>
            <a:r>
              <a:rPr lang="sl-SI" sz="2400" b="1" dirty="0">
                <a:solidFill>
                  <a:srgbClr val="0070C0"/>
                </a:solidFill>
              </a:rPr>
              <a:t> </a:t>
            </a:r>
            <a:r>
              <a:rPr lang="sl-SI" sz="2400" b="1" dirty="0" smtClean="0">
                <a:solidFill>
                  <a:srgbClr val="0070C0"/>
                </a:solidFill>
              </a:rPr>
              <a:t>   med </a:t>
            </a:r>
            <a:r>
              <a:rPr lang="sl-SI" sz="2400" b="1" dirty="0">
                <a:solidFill>
                  <a:srgbClr val="0070C0"/>
                </a:solidFill>
              </a:rPr>
              <a:t>šolskim/študijskim letom </a:t>
            </a:r>
            <a:r>
              <a:rPr lang="sl-SI" sz="2400" dirty="0">
                <a:solidFill>
                  <a:srgbClr val="0070C0"/>
                </a:solidFill>
              </a:rPr>
              <a:t>– NI VEČ JAVNEGA </a:t>
            </a:r>
            <a:r>
              <a:rPr lang="sl-SI" sz="2400" dirty="0" smtClean="0">
                <a:solidFill>
                  <a:srgbClr val="0070C0"/>
                </a:solidFill>
              </a:rPr>
              <a:t>POZIVA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</a:t>
            </a:r>
            <a:r>
              <a:rPr lang="sl-SI" sz="2400" dirty="0">
                <a:solidFill>
                  <a:srgbClr val="0070C0"/>
                </a:solidFill>
              </a:rPr>
              <a:t>in ROKA za oddajo vloge!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 Štipendist </a:t>
            </a:r>
            <a:r>
              <a:rPr lang="sl-SI" sz="2400" dirty="0">
                <a:solidFill>
                  <a:srgbClr val="0070C0"/>
                </a:solidFill>
              </a:rPr>
              <a:t>mora sam pravočasno predložiti tudi vlogo </a:t>
            </a:r>
            <a:r>
              <a:rPr lang="sl-SI" sz="2400" dirty="0" smtClean="0">
                <a:solidFill>
                  <a:srgbClr val="0070C0"/>
                </a:solidFill>
              </a:rPr>
              <a:t>za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</a:t>
            </a:r>
            <a:r>
              <a:rPr lang="sl-SI" sz="2400" dirty="0">
                <a:solidFill>
                  <a:srgbClr val="0070C0"/>
                </a:solidFill>
              </a:rPr>
              <a:t>nadaljnje prejemanje štipendije.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 O </a:t>
            </a:r>
            <a:r>
              <a:rPr lang="sl-SI" sz="2400" dirty="0">
                <a:solidFill>
                  <a:srgbClr val="0070C0"/>
                </a:solidFill>
              </a:rPr>
              <a:t>pravici se odloči s prvim dnem naslednjega meseca po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vložitvi </a:t>
            </a:r>
            <a:r>
              <a:rPr lang="sl-SI" sz="2400" dirty="0">
                <a:solidFill>
                  <a:srgbClr val="0070C0"/>
                </a:solidFill>
              </a:rPr>
              <a:t>vloge. </a:t>
            </a:r>
          </a:p>
          <a:p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566714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827584" y="620688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B050"/>
                </a:solidFill>
              </a:rPr>
              <a:t>Dodatek </a:t>
            </a:r>
            <a:r>
              <a:rPr lang="pl-PL" sz="2400" dirty="0">
                <a:solidFill>
                  <a:srgbClr val="00B050"/>
                </a:solidFill>
              </a:rPr>
              <a:t>za bivanje 80 €, če: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ima </a:t>
            </a:r>
            <a:r>
              <a:rPr lang="sl-SI" sz="2400" dirty="0">
                <a:solidFill>
                  <a:srgbClr val="0070C0"/>
                </a:solidFill>
              </a:rPr>
              <a:t>štipendist prijavljeno začasno prebivališče v </a:t>
            </a:r>
            <a:r>
              <a:rPr lang="sl-SI" sz="2400" dirty="0" smtClean="0">
                <a:solidFill>
                  <a:srgbClr val="0070C0"/>
                </a:solidFill>
              </a:rPr>
              <a:t>kraju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izobraževanja in je kraj izobraževanja oddaljen </a:t>
            </a:r>
            <a:r>
              <a:rPr lang="sl-SI" sz="2400" dirty="0" smtClean="0">
                <a:solidFill>
                  <a:srgbClr val="0070C0"/>
                </a:solidFill>
              </a:rPr>
              <a:t>od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kraja stalnega prebivališča več kot 25 km in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strošek </a:t>
            </a:r>
            <a:r>
              <a:rPr lang="sl-SI" sz="2400" dirty="0">
                <a:solidFill>
                  <a:srgbClr val="0070C0"/>
                </a:solidFill>
              </a:rPr>
              <a:t>najema znaša najmanj 65 EUR mesečno in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štipendist </a:t>
            </a:r>
            <a:r>
              <a:rPr lang="sl-SI" sz="2400" dirty="0">
                <a:solidFill>
                  <a:srgbClr val="0070C0"/>
                </a:solidFill>
              </a:rPr>
              <a:t>ni lastnik ali solastnik </a:t>
            </a:r>
            <a:r>
              <a:rPr lang="sl-SI" sz="2400" dirty="0" smtClean="0">
                <a:solidFill>
                  <a:srgbClr val="0070C0"/>
                </a:solidFill>
              </a:rPr>
              <a:t>nepremičnine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(katerekoli) in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štipendist </a:t>
            </a:r>
            <a:r>
              <a:rPr lang="sl-SI" sz="2400" dirty="0">
                <a:solidFill>
                  <a:srgbClr val="0070C0"/>
                </a:solidFill>
              </a:rPr>
              <a:t>ne prebiva v subvencionirani nastanitvi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(</a:t>
            </a:r>
            <a:r>
              <a:rPr lang="sl-SI" sz="2400" dirty="0">
                <a:solidFill>
                  <a:srgbClr val="0070C0"/>
                </a:solidFill>
              </a:rPr>
              <a:t>dijaški, študentski dom, zasebna subvencionirana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namestitev</a:t>
            </a:r>
            <a:r>
              <a:rPr lang="sl-SI" sz="2400" dirty="0">
                <a:solidFill>
                  <a:srgbClr val="0070C0"/>
                </a:solidFill>
              </a:rPr>
              <a:t>,…). </a:t>
            </a:r>
          </a:p>
          <a:p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Če štipendist prejema ta dodatek, ni upravičen do subvencionirane mesečne vozovnice. </a:t>
            </a:r>
          </a:p>
          <a:p>
            <a:r>
              <a:rPr lang="sl-SI" sz="2400" dirty="0">
                <a:solidFill>
                  <a:srgbClr val="0070C0"/>
                </a:solidFill>
              </a:rPr>
              <a:t>Ta dodatek se ukine s prvim dnem naslednjega meseca, če štipendist zanj ne izpolnjuje več pogojev. </a:t>
            </a:r>
          </a:p>
        </p:txBody>
      </p:sp>
    </p:spTree>
    <p:extLst>
      <p:ext uri="{BB962C8B-B14F-4D97-AF65-F5344CB8AC3E}">
        <p14:creationId xmlns:p14="http://schemas.microsoft.com/office/powerpoint/2010/main" val="711569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755576" y="548680"/>
            <a:ext cx="74888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B050"/>
                </a:solidFill>
              </a:rPr>
              <a:t>Dodatki </a:t>
            </a:r>
            <a:r>
              <a:rPr lang="pl-PL" sz="2400" dirty="0">
                <a:solidFill>
                  <a:srgbClr val="00B050"/>
                </a:solidFill>
              </a:rPr>
              <a:t>k državni štipendiji Dodatek za štipendiste s posebnimi potrebami 50 €, če je: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štipendistu </a:t>
            </a:r>
            <a:r>
              <a:rPr lang="sl-SI" sz="2400" dirty="0">
                <a:solidFill>
                  <a:srgbClr val="0070C0"/>
                </a:solidFill>
              </a:rPr>
              <a:t>priznana invalidnost oziroma telesna </a:t>
            </a:r>
            <a:r>
              <a:rPr lang="sl-SI" sz="2400" dirty="0" smtClean="0">
                <a:solidFill>
                  <a:srgbClr val="0070C0"/>
                </a:solidFill>
              </a:rPr>
              <a:t>okvara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na podlagi odločbe ZPIZ ali ZRSZ v skladu s predpisi, ki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urejajo </a:t>
            </a:r>
            <a:r>
              <a:rPr lang="sl-SI" sz="2400" dirty="0">
                <a:solidFill>
                  <a:srgbClr val="0070C0"/>
                </a:solidFill>
              </a:rPr>
              <a:t>področje pokojninskega in </a:t>
            </a:r>
            <a:r>
              <a:rPr lang="sl-SI" sz="2400" dirty="0" smtClean="0">
                <a:solidFill>
                  <a:srgbClr val="0070C0"/>
                </a:solidFill>
              </a:rPr>
              <a:t>invalidskega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   zavarovanja </a:t>
            </a:r>
            <a:r>
              <a:rPr lang="sl-SI" sz="2400" dirty="0">
                <a:solidFill>
                  <a:srgbClr val="0070C0"/>
                </a:solidFill>
              </a:rPr>
              <a:t>ali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za </a:t>
            </a:r>
            <a:r>
              <a:rPr lang="sl-SI" sz="2400" dirty="0">
                <a:solidFill>
                  <a:srgbClr val="0070C0"/>
                </a:solidFill>
              </a:rPr>
              <a:t>štipendista enemu od staršev priznan dodatek za </a:t>
            </a:r>
            <a:r>
              <a:rPr lang="sl-SI" sz="2400" dirty="0" smtClean="0">
                <a:solidFill>
                  <a:srgbClr val="0070C0"/>
                </a:solidFill>
              </a:rPr>
              <a:t>nego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otroka, ki potrebuje posebno nego in </a:t>
            </a:r>
            <a:r>
              <a:rPr lang="sl-SI" sz="2400" dirty="0" smtClean="0">
                <a:solidFill>
                  <a:srgbClr val="0070C0"/>
                </a:solidFill>
              </a:rPr>
              <a:t>varstvo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po predpisih</a:t>
            </a:r>
            <a:r>
              <a:rPr lang="sl-SI" sz="2400" dirty="0">
                <a:solidFill>
                  <a:srgbClr val="0070C0"/>
                </a:solidFill>
              </a:rPr>
              <a:t>, ki urejajo družinske prejemke ali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štipendist </a:t>
            </a:r>
            <a:r>
              <a:rPr lang="sl-SI" sz="2400" dirty="0">
                <a:solidFill>
                  <a:srgbClr val="0070C0"/>
                </a:solidFill>
              </a:rPr>
              <a:t>usmerjen v prilagojen program vzgoje in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izobraževanja </a:t>
            </a:r>
            <a:r>
              <a:rPr lang="sl-SI" sz="2400" dirty="0">
                <a:solidFill>
                  <a:srgbClr val="0070C0"/>
                </a:solidFill>
              </a:rPr>
              <a:t>v skladu z zakonom, ki ureja </a:t>
            </a:r>
            <a:r>
              <a:rPr lang="sl-SI" sz="2400" dirty="0" smtClean="0">
                <a:solidFill>
                  <a:srgbClr val="0070C0"/>
                </a:solidFill>
              </a:rPr>
              <a:t>usmerjanje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otrok s posebnimi potrebami. </a:t>
            </a:r>
          </a:p>
          <a:p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Ta dodatek je možno ob spremenjenih okoliščinah pridobiti ali izgubiti tekom šolskega oziroma študijskega leta. </a:t>
            </a:r>
          </a:p>
        </p:txBody>
      </p:sp>
    </p:spTree>
    <p:extLst>
      <p:ext uri="{BB962C8B-B14F-4D97-AF65-F5344CB8AC3E}">
        <p14:creationId xmlns:p14="http://schemas.microsoft.com/office/powerpoint/2010/main" val="2391591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539552" y="548680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pPr algn="ctr"/>
            <a:r>
              <a:rPr lang="sl-SI" sz="2400" dirty="0">
                <a:solidFill>
                  <a:srgbClr val="00B050"/>
                </a:solidFill>
              </a:rPr>
              <a:t>Zoisove štipendije </a:t>
            </a:r>
            <a:endParaRPr lang="sl-SI" sz="2400" dirty="0" smtClean="0">
              <a:solidFill>
                <a:srgbClr val="00B050"/>
              </a:solidFill>
            </a:endParaRPr>
          </a:p>
          <a:p>
            <a:endParaRPr lang="sl-SI" sz="2400" dirty="0">
              <a:solidFill>
                <a:srgbClr val="0070C0"/>
              </a:solidFill>
            </a:endParaRPr>
          </a:p>
          <a:p>
            <a:r>
              <a:rPr lang="pl-PL" sz="2400" b="1" dirty="0">
                <a:solidFill>
                  <a:srgbClr val="0070C0"/>
                </a:solidFill>
              </a:rPr>
              <a:t>Dodatni pogoji: </a:t>
            </a:r>
            <a:r>
              <a:rPr lang="pl-PL" sz="2400" dirty="0">
                <a:solidFill>
                  <a:srgbClr val="FF0000"/>
                </a:solidFill>
              </a:rPr>
              <a:t>IZJEMNI DOSEŽEK in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v </a:t>
            </a:r>
            <a:r>
              <a:rPr lang="sl-SI" sz="2400" dirty="0">
                <a:solidFill>
                  <a:srgbClr val="0070C0"/>
                </a:solidFill>
              </a:rPr>
              <a:t>zaključnem razredu OŠ povprečna ocena najmanj 4,70 </a:t>
            </a:r>
            <a:r>
              <a:rPr lang="sl-SI" sz="2400" b="1" dirty="0">
                <a:solidFill>
                  <a:srgbClr val="0070C0"/>
                </a:solidFill>
              </a:rPr>
              <a:t>ALI </a:t>
            </a:r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 smtClean="0">
                <a:solidFill>
                  <a:srgbClr val="0070C0"/>
                </a:solidFill>
              </a:rPr>
              <a:t>• v </a:t>
            </a:r>
            <a:r>
              <a:rPr lang="sl-SI" sz="2400" dirty="0">
                <a:solidFill>
                  <a:srgbClr val="0070C0"/>
                </a:solidFill>
              </a:rPr>
              <a:t>SŠ povprečna ocena najmanj 4,10 ali več </a:t>
            </a:r>
            <a:r>
              <a:rPr lang="sl-SI" sz="2400" b="1" dirty="0">
                <a:solidFill>
                  <a:srgbClr val="0070C0"/>
                </a:solidFill>
              </a:rPr>
              <a:t>ALI </a:t>
            </a:r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 smtClean="0">
                <a:solidFill>
                  <a:srgbClr val="0070C0"/>
                </a:solidFill>
              </a:rPr>
              <a:t>• zlati </a:t>
            </a:r>
            <a:r>
              <a:rPr lang="sl-SI" sz="2400" dirty="0">
                <a:solidFill>
                  <a:srgbClr val="0070C0"/>
                </a:solidFill>
              </a:rPr>
              <a:t>maturant </a:t>
            </a:r>
            <a:r>
              <a:rPr lang="sl-SI" sz="2400" b="1" dirty="0">
                <a:solidFill>
                  <a:srgbClr val="0070C0"/>
                </a:solidFill>
              </a:rPr>
              <a:t>ALI </a:t>
            </a:r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 smtClean="0">
                <a:solidFill>
                  <a:srgbClr val="0070C0"/>
                </a:solidFill>
              </a:rPr>
              <a:t>• v </a:t>
            </a:r>
            <a:r>
              <a:rPr lang="sl-SI" sz="2400" dirty="0">
                <a:solidFill>
                  <a:srgbClr val="0070C0"/>
                </a:solidFill>
              </a:rPr>
              <a:t>VŠ ali VS izobraževanju povprečna ocena najmanj 8,50 ali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več </a:t>
            </a:r>
            <a:r>
              <a:rPr lang="sl-SI" sz="2400" b="1" dirty="0">
                <a:solidFill>
                  <a:srgbClr val="0070C0"/>
                </a:solidFill>
              </a:rPr>
              <a:t>ALI </a:t>
            </a:r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 smtClean="0">
                <a:solidFill>
                  <a:srgbClr val="0070C0"/>
                </a:solidFill>
              </a:rPr>
              <a:t>• uvrstitev </a:t>
            </a:r>
            <a:r>
              <a:rPr lang="sl-SI" sz="2400" dirty="0">
                <a:solidFill>
                  <a:srgbClr val="0070C0"/>
                </a:solidFill>
              </a:rPr>
              <a:t>med najboljših 5% študentov v svoji generaciji </a:t>
            </a:r>
            <a:r>
              <a:rPr lang="sl-SI" sz="2400" b="1" dirty="0">
                <a:solidFill>
                  <a:srgbClr val="0070C0"/>
                </a:solidFill>
              </a:rPr>
              <a:t>ALI </a:t>
            </a:r>
            <a:endParaRPr lang="sl-SI" sz="2400" dirty="0">
              <a:solidFill>
                <a:srgbClr val="0070C0"/>
              </a:solidFill>
            </a:endParaRPr>
          </a:p>
          <a:p>
            <a:r>
              <a:rPr lang="sl-SI" sz="2400" dirty="0" smtClean="0">
                <a:solidFill>
                  <a:srgbClr val="0070C0"/>
                </a:solidFill>
              </a:rPr>
              <a:t>• izjemni </a:t>
            </a:r>
            <a:r>
              <a:rPr lang="sl-SI" sz="2400" dirty="0">
                <a:solidFill>
                  <a:srgbClr val="0070C0"/>
                </a:solidFill>
              </a:rPr>
              <a:t>dosežki iz znanja ali raziskovanja, razvojne </a:t>
            </a:r>
            <a:r>
              <a:rPr lang="sl-SI" sz="2400" dirty="0" smtClean="0">
                <a:solidFill>
                  <a:srgbClr val="0070C0"/>
                </a:solidFill>
              </a:rPr>
              <a:t>dejavnosti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ali umetnosti.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40614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539552" y="548680"/>
            <a:ext cx="799288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pPr algn="ctr"/>
            <a:r>
              <a:rPr lang="sl-SI" sz="2400" dirty="0">
                <a:solidFill>
                  <a:srgbClr val="00B050"/>
                </a:solidFill>
              </a:rPr>
              <a:t>Izjemni dosežki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Ob </a:t>
            </a:r>
            <a:r>
              <a:rPr lang="sl-SI" sz="2400" dirty="0">
                <a:solidFill>
                  <a:srgbClr val="0070C0"/>
                </a:solidFill>
              </a:rPr>
              <a:t>prehodu med ravnmi izobraževanja je možno uveljavljati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izjemni </a:t>
            </a:r>
            <a:r>
              <a:rPr lang="sl-SI" sz="2400" dirty="0">
                <a:solidFill>
                  <a:srgbClr val="0070C0"/>
                </a:solidFill>
              </a:rPr>
              <a:t>dosežek iz zadnjih dveh šolskih ali študijskih let iz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predhodne </a:t>
            </a:r>
            <a:r>
              <a:rPr lang="sl-SI" sz="2400" dirty="0">
                <a:solidFill>
                  <a:srgbClr val="0070C0"/>
                </a:solidFill>
              </a:rPr>
              <a:t>ravni izobraževanja, v vseh ostalih primerih </a:t>
            </a:r>
            <a:r>
              <a:rPr lang="sl-SI" sz="2400" dirty="0" smtClean="0">
                <a:solidFill>
                  <a:srgbClr val="0070C0"/>
                </a:solidFill>
              </a:rPr>
              <a:t>pa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</a:t>
            </a:r>
            <a:r>
              <a:rPr lang="sl-SI" sz="2400" dirty="0">
                <a:solidFill>
                  <a:srgbClr val="0070C0"/>
                </a:solidFill>
              </a:rPr>
              <a:t>izjemni dosežek, ki ga je dosegel v času izobraževanja na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 ravni </a:t>
            </a:r>
            <a:r>
              <a:rPr lang="sl-SI" sz="2400" dirty="0">
                <a:solidFill>
                  <a:srgbClr val="0070C0"/>
                </a:solidFill>
              </a:rPr>
              <a:t>izobraževanja, za katero uveljavlja Zoisovo štipendijo.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 Posamezni </a:t>
            </a:r>
            <a:r>
              <a:rPr lang="sl-SI" sz="2400" dirty="0">
                <a:solidFill>
                  <a:srgbClr val="0070C0"/>
                </a:solidFill>
              </a:rPr>
              <a:t>dosežek se lahko uveljavlja le enkrat.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•  Dosežki</a:t>
            </a:r>
            <a:r>
              <a:rPr lang="sl-SI" sz="2400" dirty="0">
                <a:solidFill>
                  <a:srgbClr val="0070C0"/>
                </a:solidFill>
              </a:rPr>
              <a:t>: </a:t>
            </a:r>
          </a:p>
          <a:p>
            <a:r>
              <a:rPr lang="pl-PL" sz="2400" dirty="0" smtClean="0">
                <a:solidFill>
                  <a:srgbClr val="0070C0"/>
                </a:solidFill>
              </a:rPr>
              <a:t>– individualni </a:t>
            </a:r>
            <a:r>
              <a:rPr lang="pl-PL" sz="2400" dirty="0">
                <a:solidFill>
                  <a:srgbClr val="0070C0"/>
                </a:solidFill>
              </a:rPr>
              <a:t>ali skupinski (do 5 članov v skupini),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–  zlata </a:t>
            </a:r>
            <a:r>
              <a:rPr lang="sl-SI" sz="2400" dirty="0">
                <a:solidFill>
                  <a:srgbClr val="0070C0"/>
                </a:solidFill>
              </a:rPr>
              <a:t>in srebrna priznanja,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– ni </a:t>
            </a:r>
            <a:r>
              <a:rPr lang="sl-SI" sz="2400" dirty="0">
                <a:solidFill>
                  <a:srgbClr val="0070C0"/>
                </a:solidFill>
              </a:rPr>
              <a:t>športnih dosežkov, 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– umetniško </a:t>
            </a:r>
            <a:r>
              <a:rPr lang="sl-SI" sz="2400" dirty="0">
                <a:solidFill>
                  <a:srgbClr val="0070C0"/>
                </a:solidFill>
              </a:rPr>
              <a:t>delo ali drugo delo, ki je dobilo vsaj dve </a:t>
            </a:r>
            <a:r>
              <a:rPr lang="sl-SI" sz="2400" dirty="0" smtClean="0">
                <a:solidFill>
                  <a:srgbClr val="0070C0"/>
                </a:solidFill>
              </a:rPr>
              <a:t>pozitivni</a:t>
            </a:r>
          </a:p>
          <a:p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  </a:t>
            </a:r>
            <a:r>
              <a:rPr lang="sl-SI" sz="2400" dirty="0">
                <a:solidFill>
                  <a:srgbClr val="0070C0"/>
                </a:solidFill>
              </a:rPr>
              <a:t>strokovni kritiki, idr.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45428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1775</Words>
  <Application>Microsoft Office PowerPoint</Application>
  <PresentationFormat>Diaprojekcija na zaslonu (4:3)</PresentationFormat>
  <Paragraphs>251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19</vt:i4>
      </vt:variant>
    </vt:vector>
  </HeadingPairs>
  <TitlesOfParts>
    <vt:vector size="20" baseType="lpstr"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OŠ KOZJE</dc:creator>
  <cp:lastModifiedBy>OŠ KOZJE</cp:lastModifiedBy>
  <cp:revision>28</cp:revision>
  <dcterms:created xsi:type="dcterms:W3CDTF">2013-12-10T08:18:10Z</dcterms:created>
  <dcterms:modified xsi:type="dcterms:W3CDTF">2015-10-27T10:20:47Z</dcterms:modified>
</cp:coreProperties>
</file>